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88" r:id="rId7"/>
    <p:sldId id="289" r:id="rId8"/>
    <p:sldId id="259" r:id="rId9"/>
    <p:sldId id="321" r:id="rId10"/>
    <p:sldId id="260" r:id="rId11"/>
    <p:sldId id="261" r:id="rId12"/>
    <p:sldId id="262" r:id="rId13"/>
    <p:sldId id="290" r:id="rId14"/>
    <p:sldId id="263" r:id="rId15"/>
    <p:sldId id="264" r:id="rId16"/>
    <p:sldId id="265" r:id="rId17"/>
    <p:sldId id="292" r:id="rId18"/>
    <p:sldId id="266" r:id="rId19"/>
    <p:sldId id="267" r:id="rId20"/>
    <p:sldId id="268" r:id="rId21"/>
    <p:sldId id="269" r:id="rId22"/>
    <p:sldId id="326" r:id="rId23"/>
    <p:sldId id="270" r:id="rId24"/>
    <p:sldId id="271" r:id="rId25"/>
    <p:sldId id="272" r:id="rId26"/>
    <p:sldId id="324" r:id="rId27"/>
    <p:sldId id="323" r:id="rId28"/>
    <p:sldId id="294" r:id="rId29"/>
    <p:sldId id="325" r:id="rId30"/>
    <p:sldId id="293" r:id="rId31"/>
    <p:sldId id="328" r:id="rId32"/>
    <p:sldId id="329" r:id="rId33"/>
    <p:sldId id="330" r:id="rId34"/>
    <p:sldId id="331" r:id="rId35"/>
    <p:sldId id="332" r:id="rId36"/>
    <p:sldId id="333" r:id="rId37"/>
    <p:sldId id="334" r:id="rId38"/>
    <p:sldId id="335" r:id="rId39"/>
    <p:sldId id="296" r:id="rId40"/>
    <p:sldId id="336" r:id="rId41"/>
    <p:sldId id="337" r:id="rId42"/>
    <p:sldId id="338" r:id="rId43"/>
    <p:sldId id="339" r:id="rId44"/>
    <p:sldId id="340" r:id="rId45"/>
    <p:sldId id="341" r:id="rId46"/>
    <p:sldId id="342" r:id="rId47"/>
    <p:sldId id="343" r:id="rId48"/>
  </p:sldIdLst>
  <p:sldSz cx="9144000" cy="5143500"/>
  <p:notesSz cx="6858000" cy="9144000"/>
  <p:embeddedFontLst>
    <p:embeddedFont>
      <p:font typeface="Montserrat" panose="00000500000000000000"/>
      <p:regular r:id="rId52"/>
      <p:bold r:id="rId53"/>
      <p:boldItalic r:id="rId54"/>
    </p:embeddedFont>
    <p:embeddedFont>
      <p:font typeface="Montserrat Medium" panose="00000500000000000000"/>
      <p:regular r:id="rId55"/>
    </p:embeddedFont>
    <p:embeddedFont>
      <p:font typeface="Montserrat SemiBold" panose="00000500000000000000"/>
      <p:regular r:id="rId56"/>
      <p:bold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51"/>
        <p:cNvGrpSpPr/>
        <p:nvPr/>
      </p:nvGrpSpPr>
      <p:grpSpPr>
        <a:xfrm>
          <a:off x="0" y="0"/>
          <a:ext cx="0" cy="0"/>
          <a:chOff x="0" y="0"/>
          <a:chExt cx="0" cy="0"/>
        </a:xfrm>
      </p:grpSpPr>
      <p:sp>
        <p:nvSpPr>
          <p:cNvPr id="52" name="Google Shape;52;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p6: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p8: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b4b3c75e5c_6_35: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b4b3c75e5c_6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p9: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p10: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aa6b2d2dc1_1_21: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a6b2d2dc1_1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b4b3c75e5c_6_2: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4b3c75e5c_6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b4ac7249a6_1_12: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4ac7249a6_1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Google Shape;64;p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72"/>
        <p:cNvGrpSpPr/>
        <p:nvPr/>
      </p:nvGrpSpPr>
      <p:grpSpPr>
        <a:xfrm>
          <a:off x="0" y="0"/>
          <a:ext cx="0" cy="0"/>
          <a:chOff x="0" y="0"/>
          <a:chExt cx="0" cy="0"/>
        </a:xfrm>
      </p:grpSpPr>
      <p:sp>
        <p:nvSpPr>
          <p:cNvPr id="73" name="Google Shape;73;p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b4ac7249a6_1_27: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ac7249a6_1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p5: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aa6b2d2dc1_0_5: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aa6b2d2dc1_0_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aa6b2d2dc1_0_12: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aa6b2d2dc1_0_1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7:notes"/>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5" name="Shape 45"/>
        <p:cNvGrpSpPr/>
        <p:nvPr/>
      </p:nvGrpSpPr>
      <p:grpSpPr>
        <a:xfrm>
          <a:off x="0" y="0"/>
          <a:ext cx="0" cy="0"/>
          <a:chOff x="0" y="0"/>
          <a:chExt cx="0" cy="0"/>
        </a:xfrm>
      </p:grpSpPr>
      <p:sp>
        <p:nvSpPr>
          <p:cNvPr id="46" name="Google Shape;46;p11"/>
          <p:cNvSpPr txBox="1"/>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48" name="Google Shape;48;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9" name="Shape 49"/>
        <p:cNvGrpSpPr/>
        <p:nvPr/>
      </p:nvGrpSpPr>
      <p:grpSpPr>
        <a:xfrm>
          <a:off x="0" y="0"/>
          <a:ext cx="0" cy="0"/>
          <a:chOff x="0" y="0"/>
          <a:chExt cx="0" cy="0"/>
        </a:xfrm>
      </p:grpSpPr>
      <p:sp>
        <p:nvSpPr>
          <p:cNvPr id="50" name="Google Shape;50;p1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 name="Google Shape;17;p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5"/>
          <p:cNvSpPr txBox="1"/>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5" name="Google Shape;25;p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2" name="Google Shape;32;p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9"/>
          <p:cNvSpPr txBox="1"/>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1" name="Google Shape;41;p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2" name="Shape 42"/>
        <p:cNvGrpSpPr/>
        <p:nvPr/>
      </p:nvGrpSpPr>
      <p:grpSpPr>
        <a:xfrm>
          <a:off x="0" y="0"/>
          <a:ext cx="0" cy="0"/>
          <a:chOff x="0" y="0"/>
          <a:chExt cx="0" cy="0"/>
        </a:xfrm>
      </p:grpSpPr>
      <p:sp>
        <p:nvSpPr>
          <p:cNvPr id="43" name="Google Shape;43;p10"/>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4" name="Google Shape;44;p1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pic>
        <p:nvPicPr>
          <p:cNvPr id="9" name="Google Shape;9;p1"/>
          <p:cNvPicPr preferRelativeResize="0"/>
          <p:nvPr/>
        </p:nvPicPr>
        <p:blipFill rotWithShape="1">
          <a:blip r:embed="rId12"/>
          <a:srcRect/>
          <a:stretch>
            <a:fill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9775" y="798925"/>
            <a:ext cx="8512500" cy="35163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GB" sz="4200" b="1">
                <a:solidFill>
                  <a:srgbClr val="CC0000"/>
                </a:solidFill>
                <a:latin typeface="Montserrat" panose="00000500000000000000"/>
                <a:ea typeface="Montserrat" panose="00000500000000000000"/>
                <a:cs typeface="Montserrat" panose="00000500000000000000"/>
                <a:sym typeface="Montserrat" panose="00000500000000000000"/>
              </a:rPr>
              <a:t>Capstone Project - </a:t>
            </a:r>
            <a:r>
              <a:rPr lang="en-IN" altLang="en-GB" sz="4200" b="1">
                <a:solidFill>
                  <a:srgbClr val="CC0000"/>
                </a:solidFill>
                <a:latin typeface="Montserrat" panose="00000500000000000000"/>
                <a:ea typeface="Montserrat" panose="00000500000000000000"/>
                <a:cs typeface="Montserrat" panose="00000500000000000000"/>
                <a:sym typeface="Montserrat" panose="00000500000000000000"/>
              </a:rPr>
              <a:t>4</a:t>
            </a:r>
            <a:endParaRPr sz="4200" b="1">
              <a:solidFill>
                <a:srgbClr val="CC0000"/>
              </a:solidFill>
              <a:latin typeface="Montserrat" panose="00000500000000000000"/>
              <a:ea typeface="Montserrat" panose="00000500000000000000"/>
              <a:cs typeface="Montserrat" panose="00000500000000000000"/>
              <a:sym typeface="Montserrat" panose="00000500000000000000"/>
            </a:endParaRPr>
          </a:p>
          <a:p>
            <a:pPr marL="0" lvl="0" indent="0" algn="ctr" rtl="0">
              <a:lnSpc>
                <a:spcPct val="100000"/>
              </a:lnSpc>
              <a:spcBef>
                <a:spcPts val="0"/>
              </a:spcBef>
              <a:spcAft>
                <a:spcPts val="0"/>
              </a:spcAft>
              <a:buSzPts val="5200"/>
              <a:buNone/>
            </a:pPr>
            <a:r>
              <a:rPr lang="en-IN" altLang="en-GB" sz="3600" b="1">
                <a:solidFill>
                  <a:schemeClr val="lt1"/>
                </a:solidFill>
                <a:latin typeface="Montserrat" panose="00000500000000000000"/>
                <a:ea typeface="Montserrat" panose="00000500000000000000"/>
                <a:cs typeface="Montserrat" panose="00000500000000000000"/>
                <a:sym typeface="Montserrat" panose="00000500000000000000"/>
              </a:rPr>
              <a:t>Individual</a:t>
            </a:r>
            <a:r>
              <a:rPr lang="en-GB" sz="3600" b="1">
                <a:solidFill>
                  <a:schemeClr val="lt1"/>
                </a:solidFill>
                <a:latin typeface="Montserrat" panose="00000500000000000000"/>
                <a:ea typeface="Montserrat" panose="00000500000000000000"/>
                <a:cs typeface="Montserrat" panose="00000500000000000000"/>
                <a:sym typeface="Montserrat" panose="00000500000000000000"/>
              </a:rPr>
              <a:t> : </a:t>
            </a:r>
            <a:r>
              <a:rPr lang="en-IN" altLang="en-GB" sz="3600" b="1">
                <a:solidFill>
                  <a:schemeClr val="lt1"/>
                </a:solidFill>
                <a:latin typeface="Montserrat" panose="00000500000000000000"/>
                <a:ea typeface="Montserrat" panose="00000500000000000000"/>
                <a:cs typeface="Montserrat" panose="00000500000000000000"/>
                <a:sym typeface="Montserrat" panose="00000500000000000000"/>
              </a:rPr>
              <a:t>Netflix Movies And TV Shows Clustering</a:t>
            </a:r>
            <a:endParaRPr sz="3600" b="1">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ctr" rtl="0">
              <a:lnSpc>
                <a:spcPct val="100000"/>
              </a:lnSpc>
              <a:spcBef>
                <a:spcPts val="0"/>
              </a:spcBef>
              <a:spcAft>
                <a:spcPts val="0"/>
              </a:spcAft>
              <a:buSzPts val="5200"/>
              <a:buNone/>
            </a:pPr>
            <a:endParaRPr sz="3600" b="1">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ctr" rtl="0">
              <a:lnSpc>
                <a:spcPct val="100000"/>
              </a:lnSpc>
              <a:spcBef>
                <a:spcPts val="0"/>
              </a:spcBef>
              <a:spcAft>
                <a:spcPts val="0"/>
              </a:spcAft>
              <a:buSzPts val="5200"/>
              <a:buNone/>
            </a:pPr>
            <a:r>
              <a:rPr lang="en-GB" sz="2000" b="1" u="sng">
                <a:solidFill>
                  <a:schemeClr val="lt1"/>
                </a:solidFill>
                <a:latin typeface="Montserrat" panose="00000500000000000000"/>
                <a:ea typeface="Montserrat" panose="00000500000000000000"/>
                <a:cs typeface="Montserrat" panose="00000500000000000000"/>
                <a:sym typeface="Montserrat" panose="00000500000000000000"/>
              </a:rPr>
              <a:t>Member</a:t>
            </a:r>
            <a:endParaRPr sz="2000" b="1" u="sng">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SzPts val="5200"/>
              <a:buNone/>
            </a:pPr>
            <a:r>
              <a:rPr lang="en-IN" altLang="en-GB" sz="1600" b="1">
                <a:solidFill>
                  <a:schemeClr val="lt1"/>
                </a:solidFill>
                <a:latin typeface="Montserrat" panose="00000500000000000000"/>
                <a:ea typeface="Montserrat" panose="00000500000000000000"/>
                <a:cs typeface="Montserrat" panose="00000500000000000000"/>
                <a:sym typeface="Montserrat" panose="00000500000000000000"/>
              </a:rPr>
              <a:t>Sandeep Salunke</a:t>
            </a:r>
            <a:br>
              <a:rPr lang="en-GB" sz="1600" b="1">
                <a:solidFill>
                  <a:schemeClr val="lt1"/>
                </a:solidFill>
                <a:latin typeface="Montserrat" panose="00000500000000000000"/>
                <a:ea typeface="Montserrat" panose="00000500000000000000"/>
                <a:cs typeface="Montserrat" panose="00000500000000000000"/>
                <a:sym typeface="Montserrat" panose="00000500000000000000"/>
              </a:rPr>
            </a:br>
            <a:endParaRPr sz="1600" b="1">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b="1">
                <a:latin typeface="Montserrat" panose="00000500000000000000"/>
                <a:ea typeface="Montserrat" panose="00000500000000000000"/>
                <a:cs typeface="Montserrat" panose="00000500000000000000"/>
                <a:sym typeface="Montserrat" panose="00000500000000000000"/>
              </a:rPr>
              <a:t>Data Summary</a:t>
            </a:r>
            <a:endParaRPr b="1">
              <a:latin typeface="Montserrat" panose="00000500000000000000"/>
              <a:ea typeface="Montserrat" panose="00000500000000000000"/>
              <a:cs typeface="Montserrat" panose="00000500000000000000"/>
              <a:sym typeface="Montserrat" panose="00000500000000000000"/>
            </a:endParaRPr>
          </a:p>
        </p:txBody>
      </p:sp>
      <p:sp>
        <p:nvSpPr>
          <p:cNvPr id="96" name="Google Shape;96;p19"/>
          <p:cNvSpPr txBox="1"/>
          <p:nvPr>
            <p:ph type="body" idx="1"/>
          </p:nvPr>
        </p:nvSpPr>
        <p:spPr>
          <a:xfrm>
            <a:off x="419300" y="1228675"/>
            <a:ext cx="8218500" cy="34164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sym typeface="+mn-ea"/>
              </a:rPr>
              <a:t>date_added : Date it was added on Netflix</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sym typeface="+mn-ea"/>
              </a:rPr>
              <a:t>release_year : Actual Releaseyear of the movie / show</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sym typeface="+mn-ea"/>
              </a:rPr>
              <a:t>rating : TV Rating of the movie / show</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sym typeface="+mn-ea"/>
              </a:rPr>
              <a:t>duration : Total Duration - in minutes or number of seasons</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sym typeface="+mn-ea"/>
              </a:rPr>
              <a:t>listed_in : Genere</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sym typeface="+mn-ea"/>
              </a:rPr>
              <a:t>description: The Summary description</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SzPts val="1800"/>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pPr marL="0" lvl="0" indent="0" algn="l" rtl="0">
              <a:lnSpc>
                <a:spcPct val="115000"/>
              </a:lnSpc>
              <a:spcBef>
                <a:spcPts val="0"/>
              </a:spcBef>
              <a:spcAft>
                <a:spcPts val="0"/>
              </a:spcAft>
              <a:buNone/>
            </a:pPr>
            <a:r>
              <a:rPr>
                <a:solidFill>
                  <a:srgbClr val="134F5C"/>
                </a:solidFill>
                <a:sym typeface="+mn-ea"/>
              </a:rPr>
              <a:t>description: The Summary description</a:t>
            </a:r>
            <a:endParaRPr>
              <a:solidFill>
                <a:srgbClr val="134F5C"/>
              </a:solidFill>
            </a:endParaRPr>
          </a:p>
          <a:p>
            <a:pPr marL="0" lvl="0" indent="0" algn="l" rtl="0">
              <a:lnSpc>
                <a:spcPct val="115000"/>
              </a:lnSpc>
              <a:spcBef>
                <a:spcPts val="0"/>
              </a:spcBef>
              <a:spcAft>
                <a:spcPts val="0"/>
              </a:spcAft>
              <a:buNone/>
            </a:pPr>
            <a:r>
              <a:rPr>
                <a:solidFill>
                  <a:srgbClr val="134F5C"/>
                </a:solidFill>
                <a:sym typeface="+mn-ea"/>
              </a:rPr>
              <a:t>.</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Montserrat" panose="00000500000000000000"/>
                <a:ea typeface="Montserrat" panose="00000500000000000000"/>
                <a:cs typeface="Montserrat" panose="00000500000000000000"/>
                <a:sym typeface="Montserrat" panose="00000500000000000000"/>
              </a:rPr>
              <a:t>EDA</a:t>
            </a:r>
            <a:endParaRPr lang="en-IN" b="1">
              <a:latin typeface="Montserrat" panose="00000500000000000000"/>
              <a:ea typeface="Montserrat" panose="00000500000000000000"/>
              <a:cs typeface="Montserrat" panose="00000500000000000000"/>
              <a:sym typeface="Montserrat" panose="00000500000000000000"/>
            </a:endParaRPr>
          </a:p>
        </p:txBody>
      </p:sp>
      <p:sp>
        <p:nvSpPr>
          <p:cNvPr id="4" name="Text Placeholder 3"/>
          <p:cNvSpPr/>
          <p:nvPr>
            <p:ph type="body" idx="1"/>
          </p:nvPr>
        </p:nvSpPr>
        <p:spPr/>
        <p:txBody>
          <a:bodyPr/>
          <a:p>
            <a:pPr marL="114300" indent="0">
              <a:buNone/>
            </a:pPr>
            <a:endParaRPr lang="en-IN" altLang="en-US"/>
          </a:p>
        </p:txBody>
      </p:sp>
      <p:pic>
        <p:nvPicPr>
          <p:cNvPr id="1" name="Picture 0" descr="net1"/>
          <p:cNvPicPr>
            <a:picLocks noChangeAspect="1"/>
          </p:cNvPicPr>
          <p:nvPr/>
        </p:nvPicPr>
        <p:blipFill>
          <a:blip r:embed="rId1"/>
          <a:stretch>
            <a:fillRect/>
          </a:stretch>
        </p:blipFill>
        <p:spPr>
          <a:xfrm>
            <a:off x="185420" y="1017905"/>
            <a:ext cx="3258185" cy="2408555"/>
          </a:xfrm>
          <a:prstGeom prst="rect">
            <a:avLst/>
          </a:prstGeom>
        </p:spPr>
      </p:pic>
      <p:pic>
        <p:nvPicPr>
          <p:cNvPr id="6" name="Picture 5" descr="net2"/>
          <p:cNvPicPr>
            <a:picLocks noChangeAspect="1"/>
          </p:cNvPicPr>
          <p:nvPr/>
        </p:nvPicPr>
        <p:blipFill>
          <a:blip r:embed="rId2"/>
          <a:stretch>
            <a:fillRect/>
          </a:stretch>
        </p:blipFill>
        <p:spPr>
          <a:xfrm>
            <a:off x="4153535" y="1017905"/>
            <a:ext cx="4320540" cy="2291715"/>
          </a:xfrm>
          <a:prstGeom prst="rect">
            <a:avLst/>
          </a:prstGeom>
        </p:spPr>
      </p:pic>
      <p:sp>
        <p:nvSpPr>
          <p:cNvPr id="7" name="Text Box 6"/>
          <p:cNvSpPr txBox="1"/>
          <p:nvPr/>
        </p:nvSpPr>
        <p:spPr>
          <a:xfrm>
            <a:off x="497205" y="3572510"/>
            <a:ext cx="7898130" cy="521970"/>
          </a:xfrm>
          <a:prstGeom prst="rect">
            <a:avLst/>
          </a:prstGeom>
          <a:noFill/>
        </p:spPr>
        <p:txBody>
          <a:bodyPr wrap="square" rtlCol="0">
            <a:spAutoFit/>
          </a:bodyPr>
          <a:p>
            <a:r>
              <a:rPr lang="en-IN" altLang="en-US"/>
              <a:t>1.</a:t>
            </a:r>
            <a:r>
              <a:rPr lang="en-US"/>
              <a:t>The number of movies on Netflix is greater than the number of TV shows, with 5372 movies and 2398 TV shows currently available on the platform.</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2" name="Title 1"/>
          <p:cNvSpPr/>
          <p:nvPr>
            <p:ph type="title"/>
          </p:nvPr>
        </p:nvSpPr>
        <p:spPr>
          <a:xfrm>
            <a:off x="311785" y="445135"/>
            <a:ext cx="8520430" cy="4398010"/>
          </a:xfrm>
        </p:spPr>
        <p:txBody>
          <a:bodyPr/>
          <a:p>
            <a:endParaRPr lang="en-US"/>
          </a:p>
        </p:txBody>
      </p:sp>
      <p:pic>
        <p:nvPicPr>
          <p:cNvPr id="1" name="Picture 0" descr="net3"/>
          <p:cNvPicPr>
            <a:picLocks noChangeAspect="1"/>
          </p:cNvPicPr>
          <p:nvPr/>
        </p:nvPicPr>
        <p:blipFill>
          <a:blip r:embed="rId1"/>
          <a:stretch>
            <a:fillRect/>
          </a:stretch>
        </p:blipFill>
        <p:spPr>
          <a:xfrm>
            <a:off x="583565" y="226695"/>
            <a:ext cx="7702550" cy="2628265"/>
          </a:xfrm>
          <a:prstGeom prst="rect">
            <a:avLst/>
          </a:prstGeom>
        </p:spPr>
      </p:pic>
      <p:sp>
        <p:nvSpPr>
          <p:cNvPr id="6" name="Text Box 5"/>
          <p:cNvSpPr txBox="1"/>
          <p:nvPr/>
        </p:nvSpPr>
        <p:spPr>
          <a:xfrm>
            <a:off x="676910" y="2854960"/>
            <a:ext cx="7790180" cy="1814830"/>
          </a:xfrm>
          <a:prstGeom prst="rect">
            <a:avLst/>
          </a:prstGeom>
          <a:noFill/>
        </p:spPr>
        <p:txBody>
          <a:bodyPr wrap="square" rtlCol="0">
            <a:spAutoFit/>
          </a:bodyPr>
          <a:p>
            <a:r>
              <a:rPr lang="en-US"/>
              <a:t>According to the dataset, TV-MA is the most common rating for TV shows, with the highest number of occurrences in the 'rating' column. This indicates that a significant portion of the TV shows available on Netflix are intended for adult audiences.According to the dataset, TV-MA is the most common rating for both movies and TV shows. This indicates that a significant portion of the content available on Netflix is intended for adult audiences. Specifically, TV-MA has the highest number of occurrences in the 'rating' column for TV shows, while for movies it is also the most common rating. This suggests that Netflix's content caters to a primarily adult demographic, with a focus on mature and potentially controversial themes.</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5" name="Google Shape;115;p22"/>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p>
        </p:txBody>
      </p:sp>
      <p:sp>
        <p:nvSpPr>
          <p:cNvPr id="3" name="Title 2"/>
          <p:cNvSpPr/>
          <p:nvPr>
            <p:ph type="title"/>
          </p:nvPr>
        </p:nvSpPr>
        <p:spPr/>
        <p:txBody>
          <a:bodyPr/>
          <a:p>
            <a:endParaRPr lang="en-US"/>
          </a:p>
        </p:txBody>
      </p:sp>
      <p:sp>
        <p:nvSpPr>
          <p:cNvPr id="4" name="Text Box 3"/>
          <p:cNvSpPr txBox="1"/>
          <p:nvPr/>
        </p:nvSpPr>
        <p:spPr>
          <a:xfrm>
            <a:off x="711835" y="3402965"/>
            <a:ext cx="7435215" cy="306705"/>
          </a:xfrm>
          <a:prstGeom prst="rect">
            <a:avLst/>
          </a:prstGeom>
          <a:noFill/>
        </p:spPr>
        <p:txBody>
          <a:bodyPr wrap="square" rtlCol="0">
            <a:spAutoFit/>
          </a:bodyPr>
          <a:p>
            <a:endParaRPr lang="en-US"/>
          </a:p>
        </p:txBody>
      </p:sp>
      <p:pic>
        <p:nvPicPr>
          <p:cNvPr id="1" name="Picture 0" descr="net4"/>
          <p:cNvPicPr>
            <a:picLocks noChangeAspect="1"/>
          </p:cNvPicPr>
          <p:nvPr/>
        </p:nvPicPr>
        <p:blipFill>
          <a:blip r:embed="rId1"/>
          <a:stretch>
            <a:fillRect/>
          </a:stretch>
        </p:blipFill>
        <p:spPr>
          <a:xfrm>
            <a:off x="470535" y="614680"/>
            <a:ext cx="8190230" cy="3819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pic>
        <p:nvPicPr>
          <p:cNvPr id="6" name="Picture 5" descr="net5"/>
          <p:cNvPicPr>
            <a:picLocks noChangeAspect="1"/>
          </p:cNvPicPr>
          <p:nvPr/>
        </p:nvPicPr>
        <p:blipFill>
          <a:blip r:embed="rId1"/>
          <a:stretch>
            <a:fillRect/>
          </a:stretch>
        </p:blipFill>
        <p:spPr>
          <a:xfrm>
            <a:off x="88900" y="635"/>
            <a:ext cx="8952865" cy="2141220"/>
          </a:xfrm>
          <a:prstGeom prst="rect">
            <a:avLst/>
          </a:prstGeom>
        </p:spPr>
      </p:pic>
      <p:sp>
        <p:nvSpPr>
          <p:cNvPr id="7" name="Text Box 6"/>
          <p:cNvSpPr txBox="1"/>
          <p:nvPr/>
        </p:nvSpPr>
        <p:spPr>
          <a:xfrm>
            <a:off x="381635" y="2141855"/>
            <a:ext cx="8380095" cy="2891790"/>
          </a:xfrm>
          <a:prstGeom prst="rect">
            <a:avLst/>
          </a:prstGeom>
          <a:noFill/>
        </p:spPr>
        <p:txBody>
          <a:bodyPr wrap="square" rtlCol="0">
            <a:spAutoFit/>
          </a:bodyPr>
          <a:p>
            <a:r>
              <a:rPr lang="en-US"/>
              <a:t>The years 2017 and 2018 had the highest number of movie releases, while 2020 had the highest number of TV show releases.</a:t>
            </a:r>
            <a:endParaRPr lang="en-US"/>
          </a:p>
          <a:p>
            <a:endParaRPr lang="en-US"/>
          </a:p>
          <a:p>
            <a:r>
              <a:rPr lang="en-US"/>
              <a:t>The growth rate of movie releases on Netflix is significantly faster than that of TV shows.</a:t>
            </a:r>
            <a:endParaRPr lang="en-US"/>
          </a:p>
          <a:p>
            <a:endParaRPr lang="en-US"/>
          </a:p>
          <a:p>
            <a:r>
              <a:rPr lang="en-US"/>
              <a:t>Since 2015, there has been a substantial increase in the number of movies and TV show episodes available on Netflix.</a:t>
            </a:r>
            <a:endParaRPr lang="en-US"/>
          </a:p>
          <a:p>
            <a:endParaRPr lang="en-US"/>
          </a:p>
          <a:p>
            <a:r>
              <a:rPr lang="en-US"/>
              <a:t>However, there has been a notable drop in the number of movies and TV show episodes produced after 2020.</a:t>
            </a:r>
            <a:endParaRPr lang="en-US"/>
          </a:p>
          <a:p>
            <a:endParaRPr lang="en-US"/>
          </a:p>
          <a:p>
            <a:r>
              <a:rPr lang="en-US"/>
              <a:t>It appears that Netflix has given more attention to increasing its movie content rather than TV shows, as the growth rate of movies has been much more significant than that of TV shows.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sp>
        <p:nvSpPr>
          <p:cNvPr id="122" name="Google Shape;122;p23"/>
          <p:cNvSpPr txBox="1"/>
          <p:nvPr>
            <p:ph type="body" idx="1"/>
          </p:nvPr>
        </p:nvSpPr>
        <p:spPr>
          <a:xfrm>
            <a:off x="99150" y="1152475"/>
            <a:ext cx="8733000" cy="392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p>
        </p:txBody>
      </p:sp>
      <p:sp>
        <p:nvSpPr>
          <p:cNvPr id="3" name="Title 2"/>
          <p:cNvSpPr/>
          <p:nvPr>
            <p:ph type="title"/>
          </p:nvPr>
        </p:nvSpPr>
        <p:spPr/>
        <p:txBody>
          <a:bodyPr/>
          <a:p>
            <a:endParaRPr lang="en-US"/>
          </a:p>
        </p:txBody>
      </p:sp>
      <p:pic>
        <p:nvPicPr>
          <p:cNvPr id="1" name="Picture 0" descr="net6"/>
          <p:cNvPicPr>
            <a:picLocks noChangeAspect="1"/>
          </p:cNvPicPr>
          <p:nvPr/>
        </p:nvPicPr>
        <p:blipFill>
          <a:blip r:embed="rId1"/>
          <a:stretch>
            <a:fillRect/>
          </a:stretch>
        </p:blipFill>
        <p:spPr>
          <a:xfrm>
            <a:off x="189865" y="253365"/>
            <a:ext cx="4735195" cy="2985135"/>
          </a:xfrm>
          <a:prstGeom prst="rect">
            <a:avLst/>
          </a:prstGeom>
        </p:spPr>
      </p:pic>
      <p:pic>
        <p:nvPicPr>
          <p:cNvPr id="4" name="Picture 3" descr="net7"/>
          <p:cNvPicPr>
            <a:picLocks noChangeAspect="1"/>
          </p:cNvPicPr>
          <p:nvPr/>
        </p:nvPicPr>
        <p:blipFill>
          <a:blip r:embed="rId2"/>
          <a:stretch>
            <a:fillRect/>
          </a:stretch>
        </p:blipFill>
        <p:spPr>
          <a:xfrm>
            <a:off x="4925060" y="0"/>
            <a:ext cx="3876040" cy="3239135"/>
          </a:xfrm>
          <a:prstGeom prst="rect">
            <a:avLst/>
          </a:prstGeom>
        </p:spPr>
      </p:pic>
      <p:sp>
        <p:nvSpPr>
          <p:cNvPr id="5" name="Text Box 4"/>
          <p:cNvSpPr txBox="1"/>
          <p:nvPr/>
        </p:nvSpPr>
        <p:spPr>
          <a:xfrm>
            <a:off x="598805" y="3448050"/>
            <a:ext cx="8000365" cy="306705"/>
          </a:xfrm>
          <a:prstGeom prst="rect">
            <a:avLst/>
          </a:prstGeom>
          <a:noFill/>
        </p:spPr>
        <p:txBody>
          <a:bodyPr wrap="square" rtlCol="0">
            <a:spAutoFit/>
          </a:bodyPr>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CC0000"/>
                </a:solidFill>
                <a:latin typeface="Montserrat" panose="00000500000000000000"/>
                <a:ea typeface="Montserrat" panose="00000500000000000000"/>
                <a:cs typeface="Montserrat" panose="00000500000000000000"/>
                <a:sym typeface="Montserrat" panose="00000500000000000000"/>
              </a:rPr>
              <a:t>Futuristic Features</a:t>
            </a:r>
            <a:endParaRPr lang="en-GB" b="1">
              <a:solidFill>
                <a:srgbClr val="CC0000"/>
              </a:solidFill>
              <a:latin typeface="Montserrat" panose="00000500000000000000"/>
              <a:ea typeface="Montserrat" panose="00000500000000000000"/>
              <a:cs typeface="Montserrat" panose="00000500000000000000"/>
              <a:sym typeface="Montserrat" panose="00000500000000000000"/>
            </a:endParaRPr>
          </a:p>
        </p:txBody>
      </p:sp>
      <p:sp>
        <p:nvSpPr>
          <p:cNvPr id="4" name="Text Placeholder 3"/>
          <p:cNvSpPr/>
          <p:nvPr>
            <p:ph type="body" idx="1"/>
          </p:nvPr>
        </p:nvSpPr>
        <p:spPr>
          <a:xfrm>
            <a:off x="311785" y="1082040"/>
            <a:ext cx="8520430" cy="2207260"/>
          </a:xfrm>
        </p:spPr>
        <p:txBody>
          <a:bodyPr/>
          <a:p>
            <a:endParaRPr lang="en-US"/>
          </a:p>
        </p:txBody>
      </p:sp>
      <p:pic>
        <p:nvPicPr>
          <p:cNvPr id="1" name="Picture 0" descr="net8"/>
          <p:cNvPicPr>
            <a:picLocks noChangeAspect="1"/>
          </p:cNvPicPr>
          <p:nvPr/>
        </p:nvPicPr>
        <p:blipFill>
          <a:blip r:embed="rId1"/>
          <a:stretch>
            <a:fillRect/>
          </a:stretch>
        </p:blipFill>
        <p:spPr>
          <a:xfrm>
            <a:off x="67945" y="112395"/>
            <a:ext cx="8365490" cy="3691890"/>
          </a:xfrm>
          <a:prstGeom prst="rect">
            <a:avLst/>
          </a:prstGeom>
        </p:spPr>
      </p:pic>
      <p:sp>
        <p:nvSpPr>
          <p:cNvPr id="5" name="Text Box 4"/>
          <p:cNvSpPr txBox="1"/>
          <p:nvPr/>
        </p:nvSpPr>
        <p:spPr>
          <a:xfrm>
            <a:off x="1051560" y="3912235"/>
            <a:ext cx="7672705" cy="953135"/>
          </a:xfrm>
          <a:prstGeom prst="rect">
            <a:avLst/>
          </a:prstGeom>
          <a:noFill/>
        </p:spPr>
        <p:txBody>
          <a:bodyPr wrap="square" rtlCol="0">
            <a:spAutoFit/>
          </a:bodyPr>
          <a:p>
            <a:r>
              <a:rPr lang="en-US">
                <a:sym typeface="+mn-ea"/>
              </a:rPr>
              <a:t>According to the countplot, it appears that Netflix adds the highest number of movies and TV shows during the period between October and January. This period seems to be the busiest time of year for Netflix in terms of adding new content to its platform.</a:t>
            </a:r>
            <a:endParaRPr lang="en-US"/>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latin typeface="Montserrat" panose="00000500000000000000"/>
                <a:ea typeface="Montserrat" panose="00000500000000000000"/>
                <a:cs typeface="Montserrat" panose="00000500000000000000"/>
                <a:sym typeface="Montserrat" panose="00000500000000000000"/>
              </a:rPr>
              <a:t>EDA </a:t>
            </a:r>
            <a:endParaRPr b="1">
              <a:latin typeface="Montserrat" panose="00000500000000000000"/>
              <a:ea typeface="Montserrat" panose="00000500000000000000"/>
              <a:cs typeface="Montserrat" panose="00000500000000000000"/>
              <a:sym typeface="Montserrat" panose="00000500000000000000"/>
            </a:endParaRPr>
          </a:p>
        </p:txBody>
      </p:sp>
      <p:pic>
        <p:nvPicPr>
          <p:cNvPr id="2" name="Picture 1" descr="10."/>
          <p:cNvPicPr>
            <a:picLocks noChangeAspect="1"/>
          </p:cNvPicPr>
          <p:nvPr/>
        </p:nvPicPr>
        <p:blipFill>
          <a:blip r:embed="rId1"/>
          <a:stretch>
            <a:fillRect/>
          </a:stretch>
        </p:blipFill>
        <p:spPr>
          <a:xfrm>
            <a:off x="2138680" y="770255"/>
            <a:ext cx="4368800" cy="3602355"/>
          </a:xfrm>
          <a:prstGeom prst="rect">
            <a:avLst/>
          </a:prstGeom>
        </p:spPr>
      </p:pic>
      <p:pic>
        <p:nvPicPr>
          <p:cNvPr id="1" name="Picture 0" descr="net9"/>
          <p:cNvPicPr>
            <a:picLocks noChangeAspect="1"/>
          </p:cNvPicPr>
          <p:nvPr/>
        </p:nvPicPr>
        <p:blipFill>
          <a:blip r:embed="rId2"/>
          <a:stretch>
            <a:fillRect/>
          </a:stretch>
        </p:blipFill>
        <p:spPr>
          <a:xfrm>
            <a:off x="-90805" y="0"/>
            <a:ext cx="9144000" cy="38290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latin typeface="Montserrat" panose="00000500000000000000"/>
                <a:ea typeface="Montserrat" panose="00000500000000000000"/>
                <a:cs typeface="Montserrat" panose="00000500000000000000"/>
                <a:sym typeface="Montserrat" panose="00000500000000000000"/>
              </a:rPr>
              <a:t>EDA  </a:t>
            </a:r>
            <a:r>
              <a:rPr lang="en-GB" sz="1800" b="1">
                <a:latin typeface="Montserrat" panose="00000500000000000000"/>
                <a:ea typeface="Montserrat" panose="00000500000000000000"/>
                <a:cs typeface="Montserrat" panose="00000500000000000000"/>
                <a:sym typeface="Montserrat" panose="00000500000000000000"/>
              </a:rPr>
              <a:t>(</a:t>
            </a:r>
            <a:r>
              <a:rPr lang="en-GB" sz="1900" b="1">
                <a:latin typeface="Montserrat" panose="00000500000000000000"/>
                <a:ea typeface="Montserrat" panose="00000500000000000000"/>
                <a:cs typeface="Montserrat" panose="00000500000000000000"/>
                <a:sym typeface="Montserrat" panose="00000500000000000000"/>
              </a:rPr>
              <a:t>continued)</a:t>
            </a:r>
            <a:endParaRPr b="1">
              <a:latin typeface="Montserrat" panose="00000500000000000000"/>
              <a:ea typeface="Montserrat" panose="00000500000000000000"/>
              <a:cs typeface="Montserrat" panose="00000500000000000000"/>
              <a:sym typeface="Montserrat" panose="00000500000000000000"/>
            </a:endParaRPr>
          </a:p>
        </p:txBody>
      </p:sp>
      <p:sp>
        <p:nvSpPr>
          <p:cNvPr id="143" name="Google Shape;143;p26"/>
          <p:cNvSpPr txBox="1"/>
          <p:nvPr>
            <p:ph type="body" idx="1"/>
          </p:nvPr>
        </p:nvSpPr>
        <p:spPr>
          <a:xfrm>
            <a:off x="99150" y="1152475"/>
            <a:ext cx="8923800" cy="387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p>
        </p:txBody>
      </p:sp>
      <p:sp>
        <p:nvSpPr>
          <p:cNvPr id="2" name="Text Box 1"/>
          <p:cNvSpPr txBox="1"/>
          <p:nvPr/>
        </p:nvSpPr>
        <p:spPr>
          <a:xfrm>
            <a:off x="768350" y="3844290"/>
            <a:ext cx="7865745" cy="306705"/>
          </a:xfrm>
          <a:prstGeom prst="rect">
            <a:avLst/>
          </a:prstGeom>
          <a:noFill/>
        </p:spPr>
        <p:txBody>
          <a:bodyPr wrap="square" rtlCol="0">
            <a:spAutoFit/>
          </a:bodyPr>
          <a:p>
            <a:r>
              <a:rPr lang="en-US"/>
              <a:t>.</a:t>
            </a:r>
            <a:endParaRPr lang="en-US"/>
          </a:p>
        </p:txBody>
      </p:sp>
      <p:pic>
        <p:nvPicPr>
          <p:cNvPr id="1" name="Picture 0" descr="net10"/>
          <p:cNvPicPr>
            <a:picLocks noChangeAspect="1"/>
          </p:cNvPicPr>
          <p:nvPr/>
        </p:nvPicPr>
        <p:blipFill>
          <a:blip r:embed="rId1"/>
          <a:stretch>
            <a:fillRect/>
          </a:stretch>
        </p:blipFill>
        <p:spPr>
          <a:xfrm>
            <a:off x="910590" y="125730"/>
            <a:ext cx="7299960" cy="30568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b="1">
                <a:latin typeface="Montserrat" panose="00000500000000000000"/>
                <a:ea typeface="Montserrat" panose="00000500000000000000"/>
                <a:cs typeface="Montserrat" panose="00000500000000000000"/>
                <a:sym typeface="Montserrat" panose="00000500000000000000"/>
              </a:rPr>
              <a:t>Let’s Catch The Defaulters</a:t>
            </a:r>
            <a:endParaRPr b="1">
              <a:latin typeface="Montserrat" panose="00000500000000000000"/>
              <a:ea typeface="Montserrat" panose="00000500000000000000"/>
              <a:cs typeface="Montserrat" panose="00000500000000000000"/>
              <a:sym typeface="Montserrat" panose="00000500000000000000"/>
            </a:endParaRPr>
          </a:p>
        </p:txBody>
      </p:sp>
      <p:sp>
        <p:nvSpPr>
          <p:cNvPr id="61" name="Google Shape;61;p14"/>
          <p:cNvSpPr txBox="1"/>
          <p:nvPr>
            <p:ph type="body" idx="1"/>
          </p:nvPr>
        </p:nvSpPr>
        <p:spPr>
          <a:xfrm>
            <a:off x="368350" y="1017725"/>
            <a:ext cx="4642800" cy="3727200"/>
          </a:xfrm>
          <a:prstGeom prst="rect">
            <a:avLst/>
          </a:prstGeom>
          <a:noFill/>
          <a:ln>
            <a:noFill/>
          </a:ln>
        </p:spPr>
        <p:txBody>
          <a:bodyPr spcFirstLastPara="1" wrap="square" lIns="0" tIns="0" rIns="0" bIns="76175" anchor="ctr" anchorCtr="0">
            <a:noAutofit/>
          </a:bodyPr>
          <a:lstStyle/>
          <a:p>
            <a:pPr marL="228600" marR="0" lvl="0" indent="-228600" algn="l" rtl="0">
              <a:lnSpc>
                <a:spcPct val="100000"/>
              </a:lnSpc>
              <a:spcBef>
                <a:spcPts val="0"/>
              </a:spcBef>
              <a:spcAft>
                <a:spcPts val="0"/>
              </a:spcAft>
              <a:buClr>
                <a:schemeClr val="lt1"/>
              </a:buClr>
              <a:buSzPts val="2000"/>
              <a:buFont typeface="Montserrat Medium" panose="00000500000000000000"/>
              <a:buAutoNum type="arabicPeriod"/>
            </a:pPr>
            <a:r>
              <a:rPr lang="en-GB" sz="2000">
                <a:solidFill>
                  <a:schemeClr val="lt1"/>
                </a:solidFill>
                <a:latin typeface="Montserrat SemiBold" panose="00000500000000000000"/>
                <a:ea typeface="Montserrat SemiBold" panose="00000500000000000000"/>
                <a:cs typeface="Montserrat SemiBold" panose="00000500000000000000"/>
                <a:sym typeface="Montserrat SemiBold" panose="00000500000000000000"/>
              </a:rPr>
              <a:t>  Defining problem statement </a:t>
            </a:r>
            <a:endParaRPr sz="2000" i="0" u="none" strike="noStrike" cap="none">
              <a:solidFill>
                <a:schemeClr val="lt1"/>
              </a:solidFill>
              <a:latin typeface="Montserrat SemiBold" panose="00000500000000000000"/>
              <a:ea typeface="Montserrat SemiBold" panose="00000500000000000000"/>
              <a:cs typeface="Montserrat SemiBold" panose="00000500000000000000"/>
              <a:sym typeface="Montserrat SemiBold" panose="00000500000000000000"/>
            </a:endParaRPr>
          </a:p>
          <a:p>
            <a:pPr marL="228600" marR="0" lvl="0" indent="-228600" algn="l" rtl="0">
              <a:lnSpc>
                <a:spcPct val="100000"/>
              </a:lnSpc>
              <a:spcBef>
                <a:spcPts val="0"/>
              </a:spcBef>
              <a:spcAft>
                <a:spcPts val="0"/>
              </a:spcAft>
              <a:buClr>
                <a:schemeClr val="lt1"/>
              </a:buClr>
              <a:buSzPts val="2000"/>
              <a:buFont typeface="Montserrat Medium" panose="00000500000000000000"/>
              <a:buAutoNum type="arabicPeriod"/>
            </a:pPr>
            <a:r>
              <a:rPr lang="en-GB" sz="2000">
                <a:solidFill>
                  <a:schemeClr val="lt1"/>
                </a:solidFill>
                <a:latin typeface="Montserrat SemiBold" panose="00000500000000000000"/>
                <a:ea typeface="Montserrat SemiBold" panose="00000500000000000000"/>
                <a:cs typeface="Montserrat SemiBold" panose="00000500000000000000"/>
                <a:sym typeface="Montserrat SemiBold" panose="00000500000000000000"/>
              </a:rPr>
              <a:t>  EDA</a:t>
            </a:r>
            <a:r>
              <a:rPr lang="en-GB" sz="2000" i="0" strike="noStrike" cap="none">
                <a:solidFill>
                  <a:schemeClr val="lt1"/>
                </a:solidFill>
                <a:latin typeface="Montserrat SemiBold" panose="00000500000000000000"/>
                <a:ea typeface="Montserrat SemiBold" panose="00000500000000000000"/>
                <a:cs typeface="Montserrat SemiBold" panose="00000500000000000000"/>
                <a:sym typeface="Montserrat SemiBold" panose="00000500000000000000"/>
              </a:rPr>
              <a:t> and feature </a:t>
            </a:r>
            <a:r>
              <a:rPr lang="en-GB" sz="2000">
                <a:solidFill>
                  <a:schemeClr val="lt1"/>
                </a:solidFill>
                <a:highlight>
                  <a:srgbClr val="FFFFFF"/>
                </a:highlight>
                <a:latin typeface="Montserrat SemiBold" panose="00000500000000000000"/>
                <a:ea typeface="Montserrat SemiBold" panose="00000500000000000000"/>
                <a:cs typeface="Montserrat SemiBold" panose="00000500000000000000"/>
                <a:sym typeface="Montserrat SemiBold" panose="00000500000000000000"/>
              </a:rPr>
              <a:t>engineering</a:t>
            </a:r>
            <a:endParaRPr sz="2000">
              <a:solidFill>
                <a:schemeClr val="lt1"/>
              </a:solidFill>
              <a:highlight>
                <a:srgbClr val="FFFFFF"/>
              </a:highlight>
              <a:latin typeface="Montserrat SemiBold" panose="00000500000000000000"/>
              <a:ea typeface="Montserrat SemiBold" panose="00000500000000000000"/>
              <a:cs typeface="Montserrat SemiBold" panose="00000500000000000000"/>
              <a:sym typeface="Montserrat SemiBold" panose="00000500000000000000"/>
            </a:endParaRPr>
          </a:p>
          <a:p>
            <a:pPr marL="228600" marR="0" lvl="0" indent="-228600" algn="l" rtl="0">
              <a:lnSpc>
                <a:spcPct val="100000"/>
              </a:lnSpc>
              <a:spcBef>
                <a:spcPts val="0"/>
              </a:spcBef>
              <a:spcAft>
                <a:spcPts val="0"/>
              </a:spcAft>
              <a:buClr>
                <a:schemeClr val="lt1"/>
              </a:buClr>
              <a:buSzPts val="2000"/>
              <a:buFont typeface="Montserrat Medium" panose="00000500000000000000"/>
              <a:buAutoNum type="arabicPeriod"/>
            </a:pPr>
            <a:r>
              <a:rPr lang="en-GB" sz="2000">
                <a:solidFill>
                  <a:schemeClr val="lt1"/>
                </a:solidFill>
                <a:highlight>
                  <a:srgbClr val="FFFFFF"/>
                </a:highlight>
                <a:latin typeface="Montserrat SemiBold" panose="00000500000000000000"/>
                <a:ea typeface="Montserrat SemiBold" panose="00000500000000000000"/>
                <a:cs typeface="Montserrat SemiBold" panose="00000500000000000000"/>
                <a:sym typeface="Montserrat SemiBold" panose="00000500000000000000"/>
              </a:rPr>
              <a:t>  Dimensionality reduction</a:t>
            </a:r>
            <a:endParaRPr lang="en-GB" sz="2000">
              <a:solidFill>
                <a:schemeClr val="lt1"/>
              </a:solidFill>
              <a:highlight>
                <a:srgbClr val="FFFFFF"/>
              </a:highlight>
              <a:latin typeface="Montserrat SemiBold" panose="00000500000000000000"/>
              <a:ea typeface="Montserrat SemiBold" panose="00000500000000000000"/>
              <a:cs typeface="Montserrat SemiBold" panose="00000500000000000000"/>
              <a:sym typeface="Montserrat SemiBold" panose="00000500000000000000"/>
            </a:endParaRPr>
          </a:p>
          <a:p>
            <a:pPr marL="228600" marR="0" lvl="0" indent="-228600" algn="l" rtl="0">
              <a:lnSpc>
                <a:spcPct val="100000"/>
              </a:lnSpc>
              <a:spcBef>
                <a:spcPts val="0"/>
              </a:spcBef>
              <a:spcAft>
                <a:spcPts val="0"/>
              </a:spcAft>
              <a:buClr>
                <a:schemeClr val="lt1"/>
              </a:buClr>
              <a:buSzPts val="2000"/>
              <a:buFont typeface="Montserrat Medium" panose="00000500000000000000"/>
              <a:buAutoNum type="arabicPeriod"/>
            </a:pPr>
            <a:r>
              <a:rPr lang="en-GB" sz="2000">
                <a:solidFill>
                  <a:schemeClr val="lt1"/>
                </a:solidFill>
                <a:latin typeface="Montserrat SemiBold" panose="00000500000000000000"/>
                <a:ea typeface="Montserrat SemiBold" panose="00000500000000000000"/>
                <a:cs typeface="Montserrat SemiBold" panose="00000500000000000000"/>
                <a:sym typeface="Montserrat SemiBold" panose="00000500000000000000"/>
              </a:rPr>
              <a:t>  Clustering</a:t>
            </a:r>
            <a:endParaRPr lang="en-GB" sz="2000">
              <a:solidFill>
                <a:schemeClr val="lt1"/>
              </a:solidFill>
              <a:latin typeface="Montserrat SemiBold" panose="00000500000000000000"/>
              <a:ea typeface="Montserrat SemiBold" panose="00000500000000000000"/>
              <a:cs typeface="Montserrat SemiBold" panose="00000500000000000000"/>
              <a:sym typeface="Montserrat SemiBold" panose="00000500000000000000"/>
            </a:endParaRPr>
          </a:p>
          <a:p>
            <a:pPr marL="228600" marR="0" lvl="0" indent="-228600" algn="l" rtl="0">
              <a:lnSpc>
                <a:spcPct val="100000"/>
              </a:lnSpc>
              <a:spcBef>
                <a:spcPts val="0"/>
              </a:spcBef>
              <a:spcAft>
                <a:spcPts val="0"/>
              </a:spcAft>
              <a:buClr>
                <a:schemeClr val="lt1"/>
              </a:buClr>
              <a:buSzPts val="2000"/>
              <a:buFont typeface="Montserrat Medium" panose="00000500000000000000"/>
              <a:buAutoNum type="arabicPeriod"/>
            </a:pPr>
            <a:r>
              <a:rPr lang="en-GB" sz="2000">
                <a:solidFill>
                  <a:schemeClr val="lt1"/>
                </a:solidFill>
                <a:latin typeface="Montserrat SemiBold" panose="00000500000000000000"/>
                <a:ea typeface="Montserrat SemiBold" panose="00000500000000000000"/>
                <a:cs typeface="Montserrat SemiBold" panose="00000500000000000000"/>
                <a:sym typeface="Montserrat SemiBold" panose="00000500000000000000"/>
              </a:rPr>
              <a:t>  Evaluating Clusters</a:t>
            </a:r>
            <a:endParaRPr lang="en-GB" sz="2000">
              <a:solidFill>
                <a:schemeClr val="lt1"/>
              </a:solidFill>
              <a:latin typeface="Montserrat SemiBold" panose="00000500000000000000"/>
              <a:ea typeface="Montserrat SemiBold" panose="00000500000000000000"/>
              <a:cs typeface="Montserrat SemiBold" panose="00000500000000000000"/>
              <a:sym typeface="Montserrat SemiBold" panose="00000500000000000000"/>
            </a:endParaRPr>
          </a:p>
          <a:p>
            <a:pPr marL="228600" marR="0" lvl="0" indent="-247650" algn="l" rtl="0">
              <a:lnSpc>
                <a:spcPct val="100000"/>
              </a:lnSpc>
              <a:spcBef>
                <a:spcPts val="0"/>
              </a:spcBef>
              <a:spcAft>
                <a:spcPts val="0"/>
              </a:spcAft>
              <a:buClr>
                <a:schemeClr val="lt1"/>
              </a:buClr>
              <a:buSzPts val="2300"/>
              <a:buFont typeface="Montserrat Medium" panose="00000500000000000000"/>
              <a:buAutoNum type="arabicPeriod"/>
            </a:pPr>
            <a:r>
              <a:rPr lang="en-GB" sz="2000">
                <a:solidFill>
                  <a:schemeClr val="lt1"/>
                </a:solidFill>
                <a:highlight>
                  <a:srgbClr val="FFFFFF"/>
                </a:highlight>
                <a:latin typeface="Montserrat SemiBold" panose="00000500000000000000"/>
                <a:ea typeface="Montserrat SemiBold" panose="00000500000000000000"/>
                <a:cs typeface="Montserrat SemiBold" panose="00000500000000000000"/>
                <a:sym typeface="Montserrat SemiBold" panose="00000500000000000000"/>
              </a:rPr>
              <a:t>  Interpretation</a:t>
            </a:r>
            <a:endParaRPr lang="en-GB" sz="2000">
              <a:solidFill>
                <a:schemeClr val="lt1"/>
              </a:solidFill>
              <a:highlight>
                <a:srgbClr val="FFFFFF"/>
              </a:highlight>
              <a:latin typeface="Montserrat SemiBold" panose="00000500000000000000"/>
              <a:ea typeface="Montserrat SemiBold" panose="00000500000000000000"/>
              <a:cs typeface="Montserrat SemiBold" panose="00000500000000000000"/>
              <a:sym typeface="Montserrat SemiBold" panose="00000500000000000000"/>
            </a:endParaRPr>
          </a:p>
          <a:p>
            <a:pPr marL="228600" marR="0" lvl="0" indent="-247650" algn="l" rtl="0">
              <a:lnSpc>
                <a:spcPct val="100000"/>
              </a:lnSpc>
              <a:spcBef>
                <a:spcPts val="0"/>
              </a:spcBef>
              <a:spcAft>
                <a:spcPts val="0"/>
              </a:spcAft>
              <a:buClr>
                <a:schemeClr val="lt1"/>
              </a:buClr>
              <a:buSzPts val="2300"/>
              <a:buFont typeface="Montserrat Medium" panose="00000500000000000000"/>
              <a:buAutoNum type="arabicPeriod"/>
            </a:pPr>
            <a:r>
              <a:rPr lang="en-IN" altLang="en-GB" sz="2000">
                <a:solidFill>
                  <a:schemeClr val="lt1"/>
                </a:solidFill>
                <a:highlight>
                  <a:srgbClr val="FFFFFF"/>
                </a:highlight>
                <a:latin typeface="Montserrat SemiBold" panose="00000500000000000000"/>
                <a:ea typeface="Montserrat SemiBold" panose="00000500000000000000"/>
                <a:cs typeface="Montserrat SemiBold" panose="00000500000000000000"/>
                <a:sym typeface="Montserrat SemiBold" panose="00000500000000000000"/>
              </a:rPr>
              <a:t>  </a:t>
            </a:r>
            <a:r>
              <a:rPr lang="en-GB" sz="2000">
                <a:solidFill>
                  <a:schemeClr val="lt1"/>
                </a:solidFill>
                <a:highlight>
                  <a:srgbClr val="FFFFFF"/>
                </a:highlight>
                <a:latin typeface="Montserrat SemiBold" panose="00000500000000000000"/>
                <a:ea typeface="Montserrat SemiBold" panose="00000500000000000000"/>
                <a:cs typeface="Montserrat SemiBold" panose="00000500000000000000"/>
                <a:sym typeface="Montserrat SemiBold" panose="00000500000000000000"/>
              </a:rPr>
              <a:t>Visualization</a:t>
            </a:r>
            <a:endParaRPr lang="en-GB" sz="2000">
              <a:solidFill>
                <a:schemeClr val="lt1"/>
              </a:solidFill>
              <a:highlight>
                <a:srgbClr val="FFFFFF"/>
              </a:highlight>
              <a:latin typeface="Montserrat SemiBold" panose="00000500000000000000"/>
              <a:ea typeface="Montserrat SemiBold" panose="00000500000000000000"/>
              <a:cs typeface="Montserrat SemiBold" panose="00000500000000000000"/>
              <a:sym typeface="Montserrat SemiBold" panose="00000500000000000000"/>
            </a:endParaRPr>
          </a:p>
        </p:txBody>
      </p:sp>
      <p:pic>
        <p:nvPicPr>
          <p:cNvPr id="1" name="Picture 0" descr="god"/>
          <p:cNvPicPr>
            <a:picLocks noChangeAspect="1"/>
          </p:cNvPicPr>
          <p:nvPr/>
        </p:nvPicPr>
        <p:blipFill>
          <a:blip r:embed="rId1"/>
          <a:stretch>
            <a:fillRect/>
          </a:stretch>
        </p:blipFill>
        <p:spPr>
          <a:xfrm>
            <a:off x="4683760" y="1699895"/>
            <a:ext cx="4147820" cy="25577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311700" y="445085"/>
            <a:ext cx="8520600" cy="3416400"/>
          </a:xfrm>
        </p:spPr>
        <p:txBody>
          <a:bodyPr/>
          <a:p>
            <a:endParaRPr lang="en-US"/>
          </a:p>
        </p:txBody>
      </p:sp>
      <p:sp>
        <p:nvSpPr>
          <p:cNvPr id="4" name="Text Box 3"/>
          <p:cNvSpPr txBox="1"/>
          <p:nvPr/>
        </p:nvSpPr>
        <p:spPr>
          <a:xfrm>
            <a:off x="532130" y="586740"/>
            <a:ext cx="8368030" cy="3969385"/>
          </a:xfrm>
          <a:prstGeom prst="rect">
            <a:avLst/>
          </a:prstGeom>
          <a:noFill/>
        </p:spPr>
        <p:txBody>
          <a:bodyPr wrap="square" rtlCol="0">
            <a:spAutoFit/>
          </a:bodyPr>
          <a:p>
            <a:r>
              <a:rPr lang="en-US"/>
              <a:t>Netflix offers a diverse range of TV show genres, each with its own unique flavor and appeal. However, one genre that stands out as a perennial favorite among viewers of all ages is kids TV.</a:t>
            </a:r>
            <a:endParaRPr lang="en-US"/>
          </a:p>
          <a:p>
            <a:endParaRPr lang="en-US"/>
          </a:p>
          <a:p>
            <a:r>
              <a:rPr lang="en-US"/>
              <a:t>With an impressive selection of animated and live-action shows, Netflix's kids TV category is the perfect destination for families looking for high-quality, entertaining content that is both fun and educational. From beloved classics like SpongeBob SquarePants and Power Rangers to exciting new series like Carmen Sandiego and The Dragon Prince, Netflix's kids TV library has something for every young viewer.</a:t>
            </a:r>
            <a:endParaRPr lang="en-US"/>
          </a:p>
          <a:p>
            <a:endParaRPr lang="en-US"/>
          </a:p>
          <a:p>
            <a:r>
              <a:rPr lang="en-US"/>
              <a:t>Moreover, Netflix's kids TV category is designed with parents in mind, offering a safe and secure viewing environment that allows them to have peace of mind while their kids enjoy their favorite shows. The parental controls feature allows parents to set age-appropriate content filters, monitor viewing history, and restrict access to certain shows or movies.</a:t>
            </a:r>
            <a:endParaRPr lang="en-US"/>
          </a:p>
          <a:p>
            <a:endParaRPr lang="en-US"/>
          </a:p>
          <a:p>
            <a:r>
              <a:rPr lang="en-US"/>
              <a:t>So, whether you're looking for a way to keep your little ones entertained on a rainy day, or just want to bond with your family over a great TV show, Netflix's kids TV category is the perfect place to start. With its vast selection of entertaining and educational content, it's no wonder that kids TV remains one of the top genres on the platform.</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212550" y="197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EDA </a:t>
            </a:r>
            <a:r>
              <a:rPr lang="en-GB" sz="1800" b="1">
                <a:latin typeface="Montserrat" panose="00000500000000000000"/>
                <a:ea typeface="Montserrat" panose="00000500000000000000"/>
                <a:cs typeface="Montserrat" panose="00000500000000000000"/>
                <a:sym typeface="Montserrat" panose="00000500000000000000"/>
              </a:rPr>
              <a:t>(</a:t>
            </a:r>
            <a:r>
              <a:rPr lang="en-GB" sz="1900" b="1">
                <a:latin typeface="Montserrat" panose="00000500000000000000"/>
                <a:ea typeface="Montserrat" panose="00000500000000000000"/>
                <a:cs typeface="Montserrat" panose="00000500000000000000"/>
                <a:sym typeface="Montserrat" panose="00000500000000000000"/>
              </a:rPr>
              <a:t>continued)</a:t>
            </a:r>
            <a:endParaRPr lang="en-GB" sz="1900" b="1">
              <a:latin typeface="Montserrat" panose="00000500000000000000"/>
              <a:ea typeface="Montserrat" panose="00000500000000000000"/>
              <a:cs typeface="Montserrat" panose="00000500000000000000"/>
              <a:sym typeface="Montserrat" panose="00000500000000000000"/>
            </a:endParaRPr>
          </a:p>
        </p:txBody>
      </p:sp>
      <p:sp>
        <p:nvSpPr>
          <p:cNvPr id="150" name="Google Shape;150;p27"/>
          <p:cNvSpPr txBox="1"/>
          <p:nvPr>
            <p:ph type="body" idx="1"/>
          </p:nvPr>
        </p:nvSpPr>
        <p:spPr>
          <a:xfrm>
            <a:off x="60850" y="954175"/>
            <a:ext cx="8672400" cy="39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 name="Text Box 1"/>
          <p:cNvSpPr txBox="1"/>
          <p:nvPr/>
        </p:nvSpPr>
        <p:spPr>
          <a:xfrm>
            <a:off x="1085215" y="4229100"/>
            <a:ext cx="7480935" cy="306705"/>
          </a:xfrm>
          <a:prstGeom prst="rect">
            <a:avLst/>
          </a:prstGeom>
          <a:noFill/>
        </p:spPr>
        <p:txBody>
          <a:bodyPr wrap="square" rtlCol="0">
            <a:spAutoFit/>
          </a:bodyPr>
          <a:p>
            <a:r>
              <a:rPr lang="en-US"/>
              <a:t>.</a:t>
            </a:r>
            <a:endParaRPr lang="en-US"/>
          </a:p>
        </p:txBody>
      </p:sp>
      <p:pic>
        <p:nvPicPr>
          <p:cNvPr id="1" name="Picture 0" descr="net11"/>
          <p:cNvPicPr>
            <a:picLocks noChangeAspect="1"/>
          </p:cNvPicPr>
          <p:nvPr/>
        </p:nvPicPr>
        <p:blipFill>
          <a:blip r:embed="rId1"/>
          <a:stretch>
            <a:fillRect/>
          </a:stretch>
        </p:blipFill>
        <p:spPr>
          <a:xfrm>
            <a:off x="212725" y="101600"/>
            <a:ext cx="8353425" cy="35090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212550" y="197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EDA </a:t>
            </a:r>
            <a:r>
              <a:rPr lang="en-GB" sz="1800" b="1">
                <a:latin typeface="Montserrat" panose="00000500000000000000"/>
                <a:ea typeface="Montserrat" panose="00000500000000000000"/>
                <a:cs typeface="Montserrat" panose="00000500000000000000"/>
                <a:sym typeface="Montserrat" panose="00000500000000000000"/>
              </a:rPr>
              <a:t>(</a:t>
            </a:r>
            <a:r>
              <a:rPr lang="en-GB" sz="1900" b="1">
                <a:latin typeface="Montserrat" panose="00000500000000000000"/>
                <a:ea typeface="Montserrat" panose="00000500000000000000"/>
                <a:cs typeface="Montserrat" panose="00000500000000000000"/>
                <a:sym typeface="Montserrat" panose="00000500000000000000"/>
              </a:rPr>
              <a:t>continued)</a:t>
            </a:r>
            <a:endParaRPr lang="en-GB" sz="1900" b="1">
              <a:latin typeface="Montserrat" panose="00000500000000000000"/>
              <a:ea typeface="Montserrat" panose="00000500000000000000"/>
              <a:cs typeface="Montserrat" panose="00000500000000000000"/>
              <a:sym typeface="Montserrat" panose="00000500000000000000"/>
            </a:endParaRPr>
          </a:p>
        </p:txBody>
      </p:sp>
      <p:sp>
        <p:nvSpPr>
          <p:cNvPr id="158" name="Google Shape;158;p28"/>
          <p:cNvSpPr txBox="1"/>
          <p:nvPr>
            <p:ph type="body" idx="1"/>
          </p:nvPr>
        </p:nvSpPr>
        <p:spPr>
          <a:xfrm>
            <a:off x="60850" y="954175"/>
            <a:ext cx="8672400" cy="39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 name="Picture 0" descr="net12"/>
          <p:cNvPicPr>
            <a:picLocks noChangeAspect="1"/>
          </p:cNvPicPr>
          <p:nvPr/>
        </p:nvPicPr>
        <p:blipFill>
          <a:blip r:embed="rId1"/>
          <a:stretch>
            <a:fillRect/>
          </a:stretch>
        </p:blipFill>
        <p:spPr>
          <a:xfrm>
            <a:off x="0" y="954405"/>
            <a:ext cx="9144000" cy="28619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88600" y="221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EDA </a:t>
            </a:r>
            <a:r>
              <a:rPr lang="en-GB" sz="1800" b="1">
                <a:latin typeface="Montserrat" panose="00000500000000000000"/>
                <a:ea typeface="Montserrat" panose="00000500000000000000"/>
                <a:cs typeface="Montserrat" panose="00000500000000000000"/>
                <a:sym typeface="Montserrat" panose="00000500000000000000"/>
              </a:rPr>
              <a:t>(</a:t>
            </a:r>
            <a:r>
              <a:rPr lang="en-GB" sz="1900" b="1">
                <a:latin typeface="Montserrat" panose="00000500000000000000"/>
                <a:ea typeface="Montserrat" panose="00000500000000000000"/>
                <a:cs typeface="Montserrat" panose="00000500000000000000"/>
                <a:sym typeface="Montserrat" panose="00000500000000000000"/>
              </a:rPr>
              <a:t>continued)</a:t>
            </a:r>
            <a:endParaRPr lang="en-GB" sz="1900" b="1">
              <a:latin typeface="Montserrat" panose="00000500000000000000"/>
              <a:ea typeface="Montserrat" panose="00000500000000000000"/>
              <a:cs typeface="Montserrat" panose="00000500000000000000"/>
              <a:sym typeface="Montserrat" panose="00000500000000000000"/>
            </a:endParaRPr>
          </a:p>
        </p:txBody>
      </p:sp>
      <p:sp>
        <p:nvSpPr>
          <p:cNvPr id="165" name="Google Shape;165;p29"/>
          <p:cNvSpPr txBox="1"/>
          <p:nvPr>
            <p:ph type="body" idx="1"/>
          </p:nvPr>
        </p:nvSpPr>
        <p:spPr>
          <a:xfrm>
            <a:off x="173525" y="941950"/>
            <a:ext cx="8658900" cy="4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 name="Picture 0" descr="net13"/>
          <p:cNvPicPr>
            <a:picLocks noChangeAspect="1"/>
          </p:cNvPicPr>
          <p:nvPr/>
        </p:nvPicPr>
        <p:blipFill>
          <a:blip r:embed="rId1"/>
          <a:stretch>
            <a:fillRect/>
          </a:stretch>
        </p:blipFill>
        <p:spPr>
          <a:xfrm>
            <a:off x="0" y="-104140"/>
            <a:ext cx="8916035" cy="2796540"/>
          </a:xfrm>
          <a:prstGeom prst="rect">
            <a:avLst/>
          </a:prstGeom>
        </p:spPr>
      </p:pic>
      <p:sp>
        <p:nvSpPr>
          <p:cNvPr id="4" name="Text Box 3"/>
          <p:cNvSpPr txBox="1"/>
          <p:nvPr/>
        </p:nvSpPr>
        <p:spPr>
          <a:xfrm>
            <a:off x="622935" y="2569845"/>
            <a:ext cx="7898765" cy="2461260"/>
          </a:xfrm>
          <a:prstGeom prst="rect">
            <a:avLst/>
          </a:prstGeom>
          <a:noFill/>
        </p:spPr>
        <p:txBody>
          <a:bodyPr wrap="square" rtlCol="0">
            <a:spAutoFit/>
          </a:bodyPr>
          <a:p>
            <a:r>
              <a:rPr lang="en-US"/>
              <a:t>When analyzing the movie durations, it was observed that the majority of the movies have a duration between 50 to 150 minutes. On the other hand, the TV shows have a large number of single-season shows, which indicates that most of the TV shows on Netflix are relatively new.</a:t>
            </a:r>
            <a:endParaRPr lang="en-US"/>
          </a:p>
          <a:p>
            <a:endParaRPr lang="en-US"/>
          </a:p>
          <a:p>
            <a:r>
              <a:rPr lang="en-US"/>
              <a:t>Furthermore, the analysis showed that movies with a rating of NC-17 have the longest average duration. This might be because the movies with such a rating can explore more mature themes and include more explicit content, which requires a longer runtime to tell a compelling story.</a:t>
            </a:r>
            <a:endParaRPr lang="en-US"/>
          </a:p>
          <a:p>
            <a:endParaRPr lang="en-US"/>
          </a:p>
          <a:p>
            <a:r>
              <a:rPr lang="en-US"/>
              <a:t>In contrast, the analysis also revealed that movies with a TV-Y rating, which is suitable for all children, have the shortest runtime on average. This suggests that the movies with this rating tend to be shorter and may have simpler plots and themes that are suitable for younger audiences.</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pic>
        <p:nvPicPr>
          <p:cNvPr id="4" name="Picture 3" descr="net14"/>
          <p:cNvPicPr>
            <a:picLocks noChangeAspect="1"/>
          </p:cNvPicPr>
          <p:nvPr/>
        </p:nvPicPr>
        <p:blipFill>
          <a:blip r:embed="rId1"/>
          <a:stretch>
            <a:fillRect/>
          </a:stretch>
        </p:blipFill>
        <p:spPr>
          <a:xfrm>
            <a:off x="0" y="196850"/>
            <a:ext cx="9144000" cy="35725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pic>
        <p:nvPicPr>
          <p:cNvPr id="4" name="Picture 3" descr="net15"/>
          <p:cNvPicPr>
            <a:picLocks noChangeAspect="1"/>
          </p:cNvPicPr>
          <p:nvPr/>
        </p:nvPicPr>
        <p:blipFill>
          <a:blip r:embed="rId1"/>
          <a:stretch>
            <a:fillRect/>
          </a:stretch>
        </p:blipFill>
        <p:spPr>
          <a:xfrm>
            <a:off x="530225" y="0"/>
            <a:ext cx="5107305" cy="3249930"/>
          </a:xfrm>
          <a:prstGeom prst="rect">
            <a:avLst/>
          </a:prstGeom>
        </p:spPr>
      </p:pic>
      <p:sp>
        <p:nvSpPr>
          <p:cNvPr id="6" name="Text Box 5"/>
          <p:cNvSpPr txBox="1"/>
          <p:nvPr/>
        </p:nvSpPr>
        <p:spPr>
          <a:xfrm>
            <a:off x="893445" y="3357880"/>
            <a:ext cx="7752080" cy="521970"/>
          </a:xfrm>
          <a:prstGeom prst="rect">
            <a:avLst/>
          </a:prstGeom>
          <a:noFill/>
        </p:spPr>
        <p:txBody>
          <a:bodyPr wrap="square" rtlCol="0">
            <a:spAutoFit/>
          </a:bodyPr>
          <a:p>
            <a:r>
              <a:rPr lang="en-US"/>
              <a:t>Netflix has the highest number of content in the United States, followed by India. India has the highest number of movies on Netflix.</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311785" y="1152525"/>
            <a:ext cx="8373110" cy="3517265"/>
          </a:xfrm>
        </p:spPr>
        <p:txBody>
          <a:bodyPr/>
          <a:p>
            <a:endParaRPr lang="en-US" b="1">
              <a:solidFill>
                <a:schemeClr val="bg1"/>
              </a:solidFill>
            </a:endParaRPr>
          </a:p>
          <a:p>
            <a:endParaRPr lang="en-US" b="1">
              <a:solidFill>
                <a:schemeClr val="bg1"/>
              </a:solidFill>
            </a:endParaRPr>
          </a:p>
        </p:txBody>
      </p:sp>
      <p:pic>
        <p:nvPicPr>
          <p:cNvPr id="4" name="Picture 3" descr="net16"/>
          <p:cNvPicPr>
            <a:picLocks noChangeAspect="1"/>
          </p:cNvPicPr>
          <p:nvPr/>
        </p:nvPicPr>
        <p:blipFill>
          <a:blip r:embed="rId1"/>
          <a:stretch>
            <a:fillRect/>
          </a:stretch>
        </p:blipFill>
        <p:spPr>
          <a:xfrm>
            <a:off x="1734820" y="146685"/>
            <a:ext cx="5527675" cy="3763010"/>
          </a:xfrm>
          <a:prstGeom prst="rect">
            <a:avLst/>
          </a:prstGeom>
        </p:spPr>
      </p:pic>
      <p:sp>
        <p:nvSpPr>
          <p:cNvPr id="5" name="Text Box 4"/>
          <p:cNvSpPr txBox="1"/>
          <p:nvPr/>
        </p:nvSpPr>
        <p:spPr>
          <a:xfrm>
            <a:off x="995045" y="4092575"/>
            <a:ext cx="7480300" cy="953135"/>
          </a:xfrm>
          <a:prstGeom prst="rect">
            <a:avLst/>
          </a:prstGeom>
          <a:noFill/>
        </p:spPr>
        <p:txBody>
          <a:bodyPr wrap="square" rtlCol="0">
            <a:spAutoFit/>
          </a:bodyPr>
          <a:p>
            <a:r>
              <a:rPr lang="en-US"/>
              <a:t>Netflix is known for producing original content, it is interesting to note that only 30% of the movies available on the platform were actually released by Netflix themselves. The remaining 70% of movies were added to Netflix after being released by different modes, such as theaters or other streaming platforms.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Correlation Heatmap</a:t>
            </a:r>
            <a:endParaRPr lang="en-IN" altLang="en-US"/>
          </a:p>
        </p:txBody>
      </p:sp>
      <p:sp>
        <p:nvSpPr>
          <p:cNvPr id="3" name="Text Placeholder 2"/>
          <p:cNvSpPr/>
          <p:nvPr>
            <p:ph type="body" idx="1"/>
          </p:nvPr>
        </p:nvSpPr>
        <p:spPr/>
        <p:txBody>
          <a:bodyPr/>
          <a:p>
            <a:endParaRPr lang="en-US"/>
          </a:p>
        </p:txBody>
      </p:sp>
      <p:pic>
        <p:nvPicPr>
          <p:cNvPr id="4" name="Picture 3" descr="net17"/>
          <p:cNvPicPr>
            <a:picLocks noChangeAspect="1"/>
          </p:cNvPicPr>
          <p:nvPr/>
        </p:nvPicPr>
        <p:blipFill>
          <a:blip r:embed="rId1"/>
          <a:stretch>
            <a:fillRect/>
          </a:stretch>
        </p:blipFill>
        <p:spPr>
          <a:xfrm>
            <a:off x="1800225" y="1153795"/>
            <a:ext cx="5542915" cy="34150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Outliers Handling</a:t>
            </a:r>
            <a:endParaRPr lang="en-IN" altLang="en-US"/>
          </a:p>
        </p:txBody>
      </p:sp>
      <p:sp>
        <p:nvSpPr>
          <p:cNvPr id="3" name="Text Placeholder 2"/>
          <p:cNvSpPr/>
          <p:nvPr>
            <p:ph type="body" idx="1"/>
          </p:nvPr>
        </p:nvSpPr>
        <p:spPr/>
        <p:txBody>
          <a:bodyPr/>
          <a:p>
            <a:r>
              <a:rPr lang="en-IN" altLang="en-US"/>
              <a:t>hhhchchhhx</a:t>
            </a:r>
            <a:endParaRPr lang="en-IN" altLang="en-US"/>
          </a:p>
        </p:txBody>
      </p:sp>
      <p:pic>
        <p:nvPicPr>
          <p:cNvPr id="6" name="Picture 5" descr="outliers net"/>
          <p:cNvPicPr>
            <a:picLocks noChangeAspect="1"/>
          </p:cNvPicPr>
          <p:nvPr/>
        </p:nvPicPr>
        <p:blipFill>
          <a:blip r:embed="rId1"/>
          <a:stretch>
            <a:fillRect/>
          </a:stretch>
        </p:blipFill>
        <p:spPr>
          <a:xfrm>
            <a:off x="0" y="930275"/>
            <a:ext cx="9143365" cy="3101340"/>
          </a:xfrm>
          <a:prstGeom prst="rect">
            <a:avLst/>
          </a:prstGeom>
        </p:spPr>
      </p:pic>
      <p:sp>
        <p:nvSpPr>
          <p:cNvPr id="7" name="Text Box 6"/>
          <p:cNvSpPr txBox="1"/>
          <p:nvPr/>
        </p:nvSpPr>
        <p:spPr>
          <a:xfrm>
            <a:off x="1333500" y="4194810"/>
            <a:ext cx="6476365" cy="737235"/>
          </a:xfrm>
          <a:prstGeom prst="rect">
            <a:avLst/>
          </a:prstGeom>
          <a:noFill/>
        </p:spPr>
        <p:txBody>
          <a:bodyPr wrap="square" rtlCol="0">
            <a:spAutoFit/>
          </a:bodyPr>
          <a:p>
            <a:pPr algn="l"/>
            <a:r>
              <a:rPr lang="en-US"/>
              <a:t>1.Except for the release year, almost all of the data are presented in text format.</a:t>
            </a:r>
            <a:endParaRPr lang="en-US"/>
          </a:p>
          <a:p>
            <a:pPr algn="l"/>
            <a:r>
              <a:rPr lang="en-US"/>
              <a:t>2.The textual format contains the data we need to build a cluster/building model. Therefore, there is no need to handle outliers.</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Cluster Implementation</a:t>
            </a:r>
            <a:br>
              <a:rPr lang="en-IN" altLang="en-US"/>
            </a:br>
            <a:r>
              <a:rPr lang="en-IN" altLang="en-US"/>
              <a:t>K-Means Clustering</a:t>
            </a:r>
            <a:endParaRPr lang="en-IN" altLang="en-US"/>
          </a:p>
        </p:txBody>
      </p:sp>
      <p:sp>
        <p:nvSpPr>
          <p:cNvPr id="3" name="Text Placeholder 2"/>
          <p:cNvSpPr/>
          <p:nvPr>
            <p:ph type="body" idx="1"/>
          </p:nvPr>
        </p:nvSpPr>
        <p:spPr/>
        <p:txBody>
          <a:bodyPr/>
          <a:p>
            <a:endParaRPr lang="en-IN" altLang="en-US"/>
          </a:p>
        </p:txBody>
      </p:sp>
      <p:pic>
        <p:nvPicPr>
          <p:cNvPr id="4" name="Picture 3" descr="k1"/>
          <p:cNvPicPr>
            <a:picLocks noChangeAspect="1"/>
          </p:cNvPicPr>
          <p:nvPr/>
        </p:nvPicPr>
        <p:blipFill>
          <a:blip r:embed="rId1"/>
          <a:stretch>
            <a:fillRect/>
          </a:stretch>
        </p:blipFill>
        <p:spPr>
          <a:xfrm>
            <a:off x="824865" y="1478280"/>
            <a:ext cx="5207000" cy="2764790"/>
          </a:xfrm>
          <a:prstGeom prst="rect">
            <a:avLst/>
          </a:prstGeom>
        </p:spPr>
      </p:pic>
      <p:sp>
        <p:nvSpPr>
          <p:cNvPr id="5" name="Text Box 4"/>
          <p:cNvSpPr txBox="1"/>
          <p:nvPr/>
        </p:nvSpPr>
        <p:spPr>
          <a:xfrm>
            <a:off x="995045" y="4387215"/>
            <a:ext cx="3971925" cy="306705"/>
          </a:xfrm>
          <a:prstGeom prst="rect">
            <a:avLst/>
          </a:prstGeom>
          <a:noFill/>
        </p:spPr>
        <p:txBody>
          <a:bodyPr wrap="square" rtlCol="0">
            <a:spAutoFit/>
          </a:bodyPr>
          <a:p>
            <a:endParaRPr lang="en-US"/>
          </a:p>
        </p:txBody>
      </p:sp>
      <p:sp>
        <p:nvSpPr>
          <p:cNvPr id="6" name="Text Box 5"/>
          <p:cNvSpPr txBox="1"/>
          <p:nvPr/>
        </p:nvSpPr>
        <p:spPr>
          <a:xfrm>
            <a:off x="1889125" y="4342130"/>
            <a:ext cx="4481195" cy="737235"/>
          </a:xfrm>
          <a:prstGeom prst="rect">
            <a:avLst/>
          </a:prstGeom>
          <a:noFill/>
        </p:spPr>
        <p:txBody>
          <a:bodyPr wrap="square" rtlCol="0">
            <a:spAutoFit/>
          </a:bodyPr>
          <a:p>
            <a:r>
              <a:rPr lang="en-US"/>
              <a:t>The sum of squared distance between each point and the centroid in a cluster decreases with the increase in the number of clusters.</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208800" y="0"/>
            <a:ext cx="8726400" cy="1660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b="1">
              <a:latin typeface="Montserrat" panose="00000500000000000000"/>
              <a:ea typeface="Montserrat" panose="00000500000000000000"/>
              <a:cs typeface="Montserrat" panose="00000500000000000000"/>
              <a:sym typeface="Montserrat" panose="00000500000000000000"/>
            </a:endParaRPr>
          </a:p>
          <a:p>
            <a:pPr marL="0" lvl="0" indent="0" algn="l" rtl="0">
              <a:lnSpc>
                <a:spcPct val="100000"/>
              </a:lnSpc>
              <a:spcBef>
                <a:spcPts val="0"/>
              </a:spcBef>
              <a:spcAft>
                <a:spcPts val="0"/>
              </a:spcAft>
              <a:buSzPts val="2800"/>
              <a:buNone/>
            </a:pPr>
            <a:r>
              <a:rPr lang="en-GB" b="1">
                <a:latin typeface="Montserrat" panose="00000500000000000000"/>
                <a:ea typeface="Montserrat" panose="00000500000000000000"/>
                <a:cs typeface="Montserrat" panose="00000500000000000000"/>
                <a:sym typeface="Montserrat" panose="00000500000000000000"/>
              </a:rPr>
              <a:t>The Dilemma</a:t>
            </a:r>
            <a:endParaRPr b="1">
              <a:latin typeface="Montserrat" panose="00000500000000000000"/>
              <a:ea typeface="Montserrat" panose="00000500000000000000"/>
              <a:cs typeface="Montserrat" panose="00000500000000000000"/>
              <a:sym typeface="Montserrat" panose="00000500000000000000"/>
            </a:endParaRPr>
          </a:p>
        </p:txBody>
      </p:sp>
      <p:sp>
        <p:nvSpPr>
          <p:cNvPr id="68" name="Google Shape;68;p15"/>
          <p:cNvSpPr txBox="1"/>
          <p:nvPr>
            <p:ph type="body" idx="1"/>
          </p:nvPr>
        </p:nvSpPr>
        <p:spPr>
          <a:xfrm>
            <a:off x="244475" y="1116330"/>
            <a:ext cx="8520430" cy="3887470"/>
          </a:xfrm>
          <a:prstGeom prst="rect">
            <a:avLst/>
          </a:prstGeom>
          <a:noFill/>
          <a:ln w="12700" cap="flat" cmpd="sng">
            <a:no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The objective of this project is to create a predictive model for Netflix movies and TV shows that can estimate their user ratings based on various factors such as title, genre, cast, director, release year, runtime, and production budget. The project is broken down into several parts starting with data collection, where we gather relevant data on Netflix movies and TV shows. The collected data will then be cleaned and transformed into a format that is suitable for analysis.</a:t>
            </a: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r>
              <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In the next step, feature selection, we will determine which factors have the most significant impact on the ratings of Netflix movies and TV shows. We will analyze the data to identify which features are correlated with higher or lower ratings and use them as inputs for the predictive model. Additionally, we will use domain knowledge and feature engineering techniques to create new features that can improve the predictive power of the model.</a:t>
            </a: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sz="1600">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0" lvl="0" indent="0" algn="l" rtl="0">
              <a:lnSpc>
                <a:spcPct val="115000"/>
              </a:lnSpc>
              <a:spcBef>
                <a:spcPts val="0"/>
              </a:spcBef>
              <a:spcAft>
                <a:spcPts val="0"/>
              </a:spcAft>
              <a:buSzPts val="1800"/>
              <a:buNone/>
            </a:pP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p:txBody>
      </p:sp>
      <p:pic>
        <p:nvPicPr>
          <p:cNvPr id="70" name="Google Shape;70;p15"/>
          <p:cNvPicPr preferRelativeResize="0"/>
          <p:nvPr/>
        </p:nvPicPr>
        <p:blipFill rotWithShape="1">
          <a:blip r:embed="rId1"/>
          <a:srcRect l="131240" t="-85110" r="-131240" b="85110"/>
          <a:stretch>
            <a:fillRect/>
          </a:stretch>
        </p:blipFill>
        <p:spPr>
          <a:xfrm>
            <a:off x="4643600" y="92496"/>
            <a:ext cx="3352800" cy="885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pic>
        <p:nvPicPr>
          <p:cNvPr id="4" name="Picture 3" descr="k2"/>
          <p:cNvPicPr>
            <a:picLocks noChangeAspect="1"/>
          </p:cNvPicPr>
          <p:nvPr/>
        </p:nvPicPr>
        <p:blipFill>
          <a:blip r:embed="rId1"/>
          <a:stretch>
            <a:fillRect/>
          </a:stretch>
        </p:blipFill>
        <p:spPr>
          <a:xfrm>
            <a:off x="1388110" y="445135"/>
            <a:ext cx="6028055" cy="3670300"/>
          </a:xfrm>
          <a:prstGeom prst="rect">
            <a:avLst/>
          </a:prstGeom>
        </p:spPr>
      </p:pic>
      <p:sp>
        <p:nvSpPr>
          <p:cNvPr id="5" name="Text Box 4"/>
          <p:cNvSpPr txBox="1"/>
          <p:nvPr/>
        </p:nvSpPr>
        <p:spPr>
          <a:xfrm>
            <a:off x="2488565" y="4262755"/>
            <a:ext cx="4707890" cy="306705"/>
          </a:xfrm>
          <a:prstGeom prst="rect">
            <a:avLst/>
          </a:prstGeom>
          <a:noFill/>
        </p:spPr>
        <p:txBody>
          <a:bodyPr wrap="square" rtlCol="0">
            <a:spAutoFit/>
          </a:bodyPr>
          <a:p>
            <a:r>
              <a:rPr lang="en-US"/>
              <a:t>The highest Silhouette score is obtained for 5 clusters.</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pic>
        <p:nvPicPr>
          <p:cNvPr id="4" name="Picture 3" descr="k3"/>
          <p:cNvPicPr>
            <a:picLocks noChangeAspect="1"/>
          </p:cNvPicPr>
          <p:nvPr/>
        </p:nvPicPr>
        <p:blipFill>
          <a:blip r:embed="rId1"/>
          <a:stretch>
            <a:fillRect/>
          </a:stretch>
        </p:blipFill>
        <p:spPr>
          <a:xfrm>
            <a:off x="1098550" y="144780"/>
            <a:ext cx="6946900" cy="4356100"/>
          </a:xfrm>
          <a:prstGeom prst="rect">
            <a:avLst/>
          </a:prstGeom>
        </p:spPr>
      </p:pic>
      <p:sp>
        <p:nvSpPr>
          <p:cNvPr id="5" name="Text Box 4"/>
          <p:cNvSpPr txBox="1"/>
          <p:nvPr/>
        </p:nvSpPr>
        <p:spPr>
          <a:xfrm>
            <a:off x="1786890" y="4545965"/>
            <a:ext cx="4843780" cy="521970"/>
          </a:xfrm>
          <a:prstGeom prst="rect">
            <a:avLst/>
          </a:prstGeom>
          <a:noFill/>
        </p:spPr>
        <p:txBody>
          <a:bodyPr wrap="square" rtlCol="0">
            <a:spAutoFit/>
          </a:bodyPr>
          <a:p>
            <a:r>
              <a:rPr lang="en-US"/>
              <a:t>Successfully built 5 clusters using the k-means clustering algorithm.</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Description</a:t>
            </a:r>
            <a:endParaRPr lang="en-IN" altLang="en-US"/>
          </a:p>
        </p:txBody>
      </p:sp>
      <p:sp>
        <p:nvSpPr>
          <p:cNvPr id="3" name="Text Placeholder 2"/>
          <p:cNvSpPr/>
          <p:nvPr>
            <p:ph type="body" idx="1"/>
          </p:nvPr>
        </p:nvSpPr>
        <p:spPr/>
        <p:txBody>
          <a:bodyPr/>
          <a:p>
            <a:endParaRPr lang="en-US"/>
          </a:p>
        </p:txBody>
      </p:sp>
      <p:pic>
        <p:nvPicPr>
          <p:cNvPr id="5" name="Picture 4" descr="desc1"/>
          <p:cNvPicPr>
            <a:picLocks noChangeAspect="1"/>
          </p:cNvPicPr>
          <p:nvPr/>
        </p:nvPicPr>
        <p:blipFill>
          <a:blip r:embed="rId1"/>
          <a:stretch>
            <a:fillRect/>
          </a:stretch>
        </p:blipFill>
        <p:spPr>
          <a:xfrm>
            <a:off x="782955" y="1182370"/>
            <a:ext cx="3617595" cy="1876425"/>
          </a:xfrm>
          <a:prstGeom prst="rect">
            <a:avLst/>
          </a:prstGeom>
        </p:spPr>
      </p:pic>
      <p:pic>
        <p:nvPicPr>
          <p:cNvPr id="6" name="Picture 5" descr="desc5"/>
          <p:cNvPicPr>
            <a:picLocks noChangeAspect="1"/>
          </p:cNvPicPr>
          <p:nvPr/>
        </p:nvPicPr>
        <p:blipFill>
          <a:blip r:embed="rId2"/>
          <a:stretch>
            <a:fillRect/>
          </a:stretch>
        </p:blipFill>
        <p:spPr>
          <a:xfrm>
            <a:off x="4705350" y="1152525"/>
            <a:ext cx="3515995" cy="1891665"/>
          </a:xfrm>
          <a:prstGeom prst="rect">
            <a:avLst/>
          </a:prstGeom>
        </p:spPr>
      </p:pic>
      <p:pic>
        <p:nvPicPr>
          <p:cNvPr id="7" name="Picture 6" descr="desc4"/>
          <p:cNvPicPr>
            <a:picLocks noChangeAspect="1"/>
          </p:cNvPicPr>
          <p:nvPr/>
        </p:nvPicPr>
        <p:blipFill>
          <a:blip r:embed="rId3"/>
          <a:stretch>
            <a:fillRect/>
          </a:stretch>
        </p:blipFill>
        <p:spPr>
          <a:xfrm>
            <a:off x="6034405" y="3212465"/>
            <a:ext cx="3063240" cy="1648460"/>
          </a:xfrm>
          <a:prstGeom prst="rect">
            <a:avLst/>
          </a:prstGeom>
        </p:spPr>
      </p:pic>
      <p:pic>
        <p:nvPicPr>
          <p:cNvPr id="8" name="Picture 7" descr="desc3"/>
          <p:cNvPicPr>
            <a:picLocks noChangeAspect="1"/>
          </p:cNvPicPr>
          <p:nvPr/>
        </p:nvPicPr>
        <p:blipFill>
          <a:blip r:embed="rId4"/>
          <a:stretch>
            <a:fillRect/>
          </a:stretch>
        </p:blipFill>
        <p:spPr>
          <a:xfrm>
            <a:off x="2914650" y="3223260"/>
            <a:ext cx="3119755" cy="1677035"/>
          </a:xfrm>
          <a:prstGeom prst="rect">
            <a:avLst/>
          </a:prstGeom>
        </p:spPr>
      </p:pic>
      <p:pic>
        <p:nvPicPr>
          <p:cNvPr id="9" name="Picture 8" descr="desc2"/>
          <p:cNvPicPr>
            <a:picLocks noChangeAspect="1"/>
          </p:cNvPicPr>
          <p:nvPr/>
        </p:nvPicPr>
        <p:blipFill>
          <a:blip r:embed="rId5"/>
          <a:stretch>
            <a:fillRect/>
          </a:stretch>
        </p:blipFill>
        <p:spPr>
          <a:xfrm>
            <a:off x="405765" y="3115945"/>
            <a:ext cx="2508885" cy="18916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Listed_in</a:t>
            </a:r>
            <a:endParaRPr lang="en-IN" altLang="en-US"/>
          </a:p>
        </p:txBody>
      </p:sp>
      <p:sp>
        <p:nvSpPr>
          <p:cNvPr id="3" name="Text Placeholder 2"/>
          <p:cNvSpPr/>
          <p:nvPr>
            <p:ph type="body" idx="1"/>
          </p:nvPr>
        </p:nvSpPr>
        <p:spPr/>
        <p:txBody>
          <a:bodyPr/>
          <a:p>
            <a:endParaRPr lang="en-US"/>
          </a:p>
        </p:txBody>
      </p:sp>
      <p:pic>
        <p:nvPicPr>
          <p:cNvPr id="4" name="Picture 3" descr="lis5"/>
          <p:cNvPicPr>
            <a:picLocks noChangeAspect="1"/>
          </p:cNvPicPr>
          <p:nvPr/>
        </p:nvPicPr>
        <p:blipFill>
          <a:blip r:embed="rId1"/>
          <a:stretch>
            <a:fillRect/>
          </a:stretch>
        </p:blipFill>
        <p:spPr>
          <a:xfrm>
            <a:off x="447675" y="1252855"/>
            <a:ext cx="2859405" cy="1482725"/>
          </a:xfrm>
          <a:prstGeom prst="rect">
            <a:avLst/>
          </a:prstGeom>
        </p:spPr>
      </p:pic>
      <p:pic>
        <p:nvPicPr>
          <p:cNvPr id="5" name="Picture 4" descr="lis4"/>
          <p:cNvPicPr>
            <a:picLocks noChangeAspect="1"/>
          </p:cNvPicPr>
          <p:nvPr/>
        </p:nvPicPr>
        <p:blipFill>
          <a:blip r:embed="rId2"/>
          <a:stretch>
            <a:fillRect/>
          </a:stretch>
        </p:blipFill>
        <p:spPr>
          <a:xfrm>
            <a:off x="6249035" y="1637665"/>
            <a:ext cx="2859405" cy="1482725"/>
          </a:xfrm>
          <a:prstGeom prst="rect">
            <a:avLst/>
          </a:prstGeom>
        </p:spPr>
      </p:pic>
      <p:pic>
        <p:nvPicPr>
          <p:cNvPr id="6" name="Picture 5" descr="lis3"/>
          <p:cNvPicPr>
            <a:picLocks noChangeAspect="1"/>
          </p:cNvPicPr>
          <p:nvPr/>
        </p:nvPicPr>
        <p:blipFill>
          <a:blip r:embed="rId3"/>
          <a:stretch>
            <a:fillRect/>
          </a:stretch>
        </p:blipFill>
        <p:spPr>
          <a:xfrm>
            <a:off x="3457575" y="3289935"/>
            <a:ext cx="2859405" cy="1482725"/>
          </a:xfrm>
          <a:prstGeom prst="rect">
            <a:avLst/>
          </a:prstGeom>
        </p:spPr>
      </p:pic>
      <p:pic>
        <p:nvPicPr>
          <p:cNvPr id="7" name="Picture 6" descr="lis2"/>
          <p:cNvPicPr>
            <a:picLocks noChangeAspect="1"/>
          </p:cNvPicPr>
          <p:nvPr/>
        </p:nvPicPr>
        <p:blipFill>
          <a:blip r:embed="rId4"/>
          <a:stretch>
            <a:fillRect/>
          </a:stretch>
        </p:blipFill>
        <p:spPr>
          <a:xfrm>
            <a:off x="3457575" y="1017905"/>
            <a:ext cx="2859405" cy="1482725"/>
          </a:xfrm>
          <a:prstGeom prst="rect">
            <a:avLst/>
          </a:prstGeom>
        </p:spPr>
      </p:pic>
      <p:pic>
        <p:nvPicPr>
          <p:cNvPr id="8" name="Picture 7" descr="lis1"/>
          <p:cNvPicPr>
            <a:picLocks noChangeAspect="1"/>
          </p:cNvPicPr>
          <p:nvPr/>
        </p:nvPicPr>
        <p:blipFill>
          <a:blip r:embed="rId5"/>
          <a:stretch>
            <a:fillRect/>
          </a:stretch>
        </p:blipFill>
        <p:spPr>
          <a:xfrm>
            <a:off x="311785" y="3289935"/>
            <a:ext cx="2859405" cy="14827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Countries</a:t>
            </a:r>
            <a:endParaRPr lang="en-IN" altLang="en-US"/>
          </a:p>
        </p:txBody>
      </p:sp>
      <p:sp>
        <p:nvSpPr>
          <p:cNvPr id="3" name="Text Placeholder 2"/>
          <p:cNvSpPr/>
          <p:nvPr>
            <p:ph type="body" idx="1"/>
          </p:nvPr>
        </p:nvSpPr>
        <p:spPr/>
        <p:txBody>
          <a:bodyPr/>
          <a:p>
            <a:endParaRPr lang="en-US"/>
          </a:p>
        </p:txBody>
      </p:sp>
      <p:pic>
        <p:nvPicPr>
          <p:cNvPr id="4" name="Picture 3" descr="cou5"/>
          <p:cNvPicPr>
            <a:picLocks noChangeAspect="1"/>
          </p:cNvPicPr>
          <p:nvPr/>
        </p:nvPicPr>
        <p:blipFill>
          <a:blip r:embed="rId1"/>
          <a:stretch>
            <a:fillRect/>
          </a:stretch>
        </p:blipFill>
        <p:spPr>
          <a:xfrm>
            <a:off x="5068570" y="3018155"/>
            <a:ext cx="2622550" cy="1360170"/>
          </a:xfrm>
          <a:prstGeom prst="rect">
            <a:avLst/>
          </a:prstGeom>
        </p:spPr>
      </p:pic>
      <p:pic>
        <p:nvPicPr>
          <p:cNvPr id="5" name="Picture 4" descr="cou4"/>
          <p:cNvPicPr>
            <a:picLocks noChangeAspect="1"/>
          </p:cNvPicPr>
          <p:nvPr/>
        </p:nvPicPr>
        <p:blipFill>
          <a:blip r:embed="rId2"/>
          <a:stretch>
            <a:fillRect/>
          </a:stretch>
        </p:blipFill>
        <p:spPr>
          <a:xfrm>
            <a:off x="3121025" y="2030730"/>
            <a:ext cx="1947545" cy="1010285"/>
          </a:xfrm>
          <a:prstGeom prst="rect">
            <a:avLst/>
          </a:prstGeom>
        </p:spPr>
      </p:pic>
      <p:pic>
        <p:nvPicPr>
          <p:cNvPr id="6" name="Picture 5" descr="cou3"/>
          <p:cNvPicPr>
            <a:picLocks noChangeAspect="1"/>
          </p:cNvPicPr>
          <p:nvPr/>
        </p:nvPicPr>
        <p:blipFill>
          <a:blip r:embed="rId3"/>
          <a:stretch>
            <a:fillRect/>
          </a:stretch>
        </p:blipFill>
        <p:spPr>
          <a:xfrm>
            <a:off x="5856605" y="1492250"/>
            <a:ext cx="2485390" cy="1289050"/>
          </a:xfrm>
          <a:prstGeom prst="rect">
            <a:avLst/>
          </a:prstGeom>
        </p:spPr>
      </p:pic>
      <p:pic>
        <p:nvPicPr>
          <p:cNvPr id="7" name="Picture 6" descr="cou2"/>
          <p:cNvPicPr>
            <a:picLocks noChangeAspect="1"/>
          </p:cNvPicPr>
          <p:nvPr/>
        </p:nvPicPr>
        <p:blipFill>
          <a:blip r:embed="rId4"/>
          <a:stretch>
            <a:fillRect/>
          </a:stretch>
        </p:blipFill>
        <p:spPr>
          <a:xfrm>
            <a:off x="162560" y="3041015"/>
            <a:ext cx="2578100" cy="1337310"/>
          </a:xfrm>
          <a:prstGeom prst="rect">
            <a:avLst/>
          </a:prstGeom>
        </p:spPr>
      </p:pic>
      <p:pic>
        <p:nvPicPr>
          <p:cNvPr id="8" name="Picture 7" descr="coun1"/>
          <p:cNvPicPr>
            <a:picLocks noChangeAspect="1"/>
          </p:cNvPicPr>
          <p:nvPr/>
        </p:nvPicPr>
        <p:blipFill>
          <a:blip r:embed="rId5"/>
          <a:stretch>
            <a:fillRect/>
          </a:stretch>
        </p:blipFill>
        <p:spPr>
          <a:xfrm>
            <a:off x="311785" y="1252855"/>
            <a:ext cx="2428875" cy="12598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Director</a:t>
            </a:r>
            <a:endParaRPr lang="en-IN" altLang="en-US"/>
          </a:p>
        </p:txBody>
      </p:sp>
      <p:sp>
        <p:nvSpPr>
          <p:cNvPr id="3" name="Text Placeholder 2"/>
          <p:cNvSpPr/>
          <p:nvPr>
            <p:ph type="body" idx="1"/>
          </p:nvPr>
        </p:nvSpPr>
        <p:spPr/>
        <p:txBody>
          <a:bodyPr/>
          <a:p>
            <a:endParaRPr lang="en-US"/>
          </a:p>
        </p:txBody>
      </p:sp>
      <p:pic>
        <p:nvPicPr>
          <p:cNvPr id="4" name="Picture 3" descr="dir1"/>
          <p:cNvPicPr>
            <a:picLocks noChangeAspect="1"/>
          </p:cNvPicPr>
          <p:nvPr/>
        </p:nvPicPr>
        <p:blipFill>
          <a:blip r:embed="rId1"/>
          <a:stretch>
            <a:fillRect/>
          </a:stretch>
        </p:blipFill>
        <p:spPr>
          <a:xfrm>
            <a:off x="6305550" y="1017905"/>
            <a:ext cx="2971165" cy="1541145"/>
          </a:xfrm>
          <a:prstGeom prst="rect">
            <a:avLst/>
          </a:prstGeom>
        </p:spPr>
      </p:pic>
      <p:pic>
        <p:nvPicPr>
          <p:cNvPr id="5" name="Picture 4" descr="dir5"/>
          <p:cNvPicPr>
            <a:picLocks noChangeAspect="1"/>
          </p:cNvPicPr>
          <p:nvPr/>
        </p:nvPicPr>
        <p:blipFill>
          <a:blip r:embed="rId2"/>
          <a:stretch>
            <a:fillRect/>
          </a:stretch>
        </p:blipFill>
        <p:spPr>
          <a:xfrm>
            <a:off x="240030" y="1152525"/>
            <a:ext cx="2882265" cy="1494790"/>
          </a:xfrm>
          <a:prstGeom prst="rect">
            <a:avLst/>
          </a:prstGeom>
        </p:spPr>
      </p:pic>
      <p:pic>
        <p:nvPicPr>
          <p:cNvPr id="6" name="Picture 5" descr="dir4"/>
          <p:cNvPicPr>
            <a:picLocks noChangeAspect="1"/>
          </p:cNvPicPr>
          <p:nvPr/>
        </p:nvPicPr>
        <p:blipFill>
          <a:blip r:embed="rId3"/>
          <a:stretch>
            <a:fillRect/>
          </a:stretch>
        </p:blipFill>
        <p:spPr>
          <a:xfrm>
            <a:off x="4460875" y="3074035"/>
            <a:ext cx="2882265" cy="1494790"/>
          </a:xfrm>
          <a:prstGeom prst="rect">
            <a:avLst/>
          </a:prstGeom>
        </p:spPr>
      </p:pic>
      <p:pic>
        <p:nvPicPr>
          <p:cNvPr id="7" name="Picture 6" descr="dir3"/>
          <p:cNvPicPr>
            <a:picLocks noChangeAspect="1"/>
          </p:cNvPicPr>
          <p:nvPr/>
        </p:nvPicPr>
        <p:blipFill>
          <a:blip r:embed="rId4"/>
          <a:stretch>
            <a:fillRect/>
          </a:stretch>
        </p:blipFill>
        <p:spPr>
          <a:xfrm>
            <a:off x="3194050" y="1152525"/>
            <a:ext cx="2882265" cy="1494790"/>
          </a:xfrm>
          <a:prstGeom prst="rect">
            <a:avLst/>
          </a:prstGeom>
        </p:spPr>
      </p:pic>
      <p:pic>
        <p:nvPicPr>
          <p:cNvPr id="8" name="Picture 7" descr="dir2"/>
          <p:cNvPicPr>
            <a:picLocks noChangeAspect="1"/>
          </p:cNvPicPr>
          <p:nvPr/>
        </p:nvPicPr>
        <p:blipFill>
          <a:blip r:embed="rId5"/>
          <a:stretch>
            <a:fillRect/>
          </a:stretch>
        </p:blipFill>
        <p:spPr>
          <a:xfrm>
            <a:off x="311785" y="2893695"/>
            <a:ext cx="2882265" cy="14947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Title</a:t>
            </a:r>
            <a:endParaRPr lang="en-IN" altLang="en-US"/>
          </a:p>
        </p:txBody>
      </p:sp>
      <p:sp>
        <p:nvSpPr>
          <p:cNvPr id="3" name="Text Placeholder 2"/>
          <p:cNvSpPr/>
          <p:nvPr>
            <p:ph type="body" idx="1"/>
          </p:nvPr>
        </p:nvSpPr>
        <p:spPr/>
        <p:txBody>
          <a:bodyPr/>
          <a:p>
            <a:endParaRPr lang="en-US"/>
          </a:p>
        </p:txBody>
      </p:sp>
      <p:pic>
        <p:nvPicPr>
          <p:cNvPr id="4" name="Picture 3" descr="tit5"/>
          <p:cNvPicPr>
            <a:picLocks noChangeAspect="1"/>
          </p:cNvPicPr>
          <p:nvPr/>
        </p:nvPicPr>
        <p:blipFill>
          <a:blip r:embed="rId1"/>
          <a:stretch>
            <a:fillRect/>
          </a:stretch>
        </p:blipFill>
        <p:spPr>
          <a:xfrm>
            <a:off x="3390265" y="1017905"/>
            <a:ext cx="2795905" cy="1450340"/>
          </a:xfrm>
          <a:prstGeom prst="rect">
            <a:avLst/>
          </a:prstGeom>
        </p:spPr>
      </p:pic>
      <p:pic>
        <p:nvPicPr>
          <p:cNvPr id="5" name="Picture 4" descr="tit4"/>
          <p:cNvPicPr>
            <a:picLocks noChangeAspect="1"/>
          </p:cNvPicPr>
          <p:nvPr/>
        </p:nvPicPr>
        <p:blipFill>
          <a:blip r:embed="rId2"/>
          <a:stretch>
            <a:fillRect/>
          </a:stretch>
        </p:blipFill>
        <p:spPr>
          <a:xfrm>
            <a:off x="4453890" y="2862580"/>
            <a:ext cx="2795905" cy="1450340"/>
          </a:xfrm>
          <a:prstGeom prst="rect">
            <a:avLst/>
          </a:prstGeom>
        </p:spPr>
      </p:pic>
      <p:pic>
        <p:nvPicPr>
          <p:cNvPr id="6" name="Picture 5" descr="tit3"/>
          <p:cNvPicPr>
            <a:picLocks noChangeAspect="1"/>
          </p:cNvPicPr>
          <p:nvPr/>
        </p:nvPicPr>
        <p:blipFill>
          <a:blip r:embed="rId3"/>
          <a:stretch>
            <a:fillRect/>
          </a:stretch>
        </p:blipFill>
        <p:spPr>
          <a:xfrm>
            <a:off x="594360" y="2647950"/>
            <a:ext cx="2795905" cy="1450340"/>
          </a:xfrm>
          <a:prstGeom prst="rect">
            <a:avLst/>
          </a:prstGeom>
        </p:spPr>
      </p:pic>
      <p:pic>
        <p:nvPicPr>
          <p:cNvPr id="7" name="Picture 6" descr="tit2"/>
          <p:cNvPicPr>
            <a:picLocks noChangeAspect="1"/>
          </p:cNvPicPr>
          <p:nvPr/>
        </p:nvPicPr>
        <p:blipFill>
          <a:blip r:embed="rId4"/>
          <a:stretch>
            <a:fillRect/>
          </a:stretch>
        </p:blipFill>
        <p:spPr>
          <a:xfrm>
            <a:off x="6186170" y="1017905"/>
            <a:ext cx="2795905" cy="1450340"/>
          </a:xfrm>
          <a:prstGeom prst="rect">
            <a:avLst/>
          </a:prstGeom>
        </p:spPr>
      </p:pic>
      <p:pic>
        <p:nvPicPr>
          <p:cNvPr id="8" name="Picture 7" descr="tit1"/>
          <p:cNvPicPr>
            <a:picLocks noChangeAspect="1"/>
          </p:cNvPicPr>
          <p:nvPr/>
        </p:nvPicPr>
        <p:blipFill>
          <a:blip r:embed="rId5"/>
          <a:stretch>
            <a:fillRect/>
          </a:stretch>
        </p:blipFill>
        <p:spPr>
          <a:xfrm>
            <a:off x="130810" y="1017905"/>
            <a:ext cx="2795905" cy="14503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Hierarchical clustering</a:t>
            </a:r>
            <a:endParaRPr lang="en-US"/>
          </a:p>
        </p:txBody>
      </p:sp>
      <p:sp>
        <p:nvSpPr>
          <p:cNvPr id="3" name="Text Placeholder 2"/>
          <p:cNvSpPr/>
          <p:nvPr>
            <p:ph type="body" idx="1"/>
          </p:nvPr>
        </p:nvSpPr>
        <p:spPr/>
        <p:txBody>
          <a:bodyPr/>
          <a:p>
            <a:endParaRPr lang="en-US"/>
          </a:p>
        </p:txBody>
      </p:sp>
      <p:pic>
        <p:nvPicPr>
          <p:cNvPr id="6" name="Picture 5" descr="dendo"/>
          <p:cNvPicPr>
            <a:picLocks noChangeAspect="1"/>
          </p:cNvPicPr>
          <p:nvPr/>
        </p:nvPicPr>
        <p:blipFill>
          <a:blip r:embed="rId1"/>
          <a:stretch>
            <a:fillRect/>
          </a:stretch>
        </p:blipFill>
        <p:spPr>
          <a:xfrm>
            <a:off x="0" y="1017905"/>
            <a:ext cx="6941185" cy="3152775"/>
          </a:xfrm>
          <a:prstGeom prst="rect">
            <a:avLst/>
          </a:prstGeom>
        </p:spPr>
      </p:pic>
      <p:sp>
        <p:nvSpPr>
          <p:cNvPr id="7" name="Text Box 6"/>
          <p:cNvSpPr txBox="1"/>
          <p:nvPr/>
        </p:nvSpPr>
        <p:spPr>
          <a:xfrm>
            <a:off x="1651635" y="4387215"/>
            <a:ext cx="4854575" cy="521970"/>
          </a:xfrm>
          <a:prstGeom prst="rect">
            <a:avLst/>
          </a:prstGeom>
          <a:noFill/>
        </p:spPr>
        <p:txBody>
          <a:bodyPr wrap="square" rtlCol="0">
            <a:spAutoFit/>
          </a:bodyPr>
          <a:p>
            <a:r>
              <a:rPr lang="en-US"/>
              <a:t>At a distance of 4 units, 7 clusters can be built using the agglomerative clustering algorithm.</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pic>
        <p:nvPicPr>
          <p:cNvPr id="4" name="Picture 3" descr="hira"/>
          <p:cNvPicPr>
            <a:picLocks noChangeAspect="1"/>
          </p:cNvPicPr>
          <p:nvPr/>
        </p:nvPicPr>
        <p:blipFill>
          <a:blip r:embed="rId1"/>
          <a:stretch>
            <a:fillRect/>
          </a:stretch>
        </p:blipFill>
        <p:spPr>
          <a:xfrm>
            <a:off x="824230" y="1257935"/>
            <a:ext cx="4848225" cy="2626995"/>
          </a:xfrm>
          <a:prstGeom prst="rect">
            <a:avLst/>
          </a:prstGeom>
        </p:spPr>
      </p:pic>
      <p:sp>
        <p:nvSpPr>
          <p:cNvPr id="5" name="Text Box 4"/>
          <p:cNvSpPr txBox="1"/>
          <p:nvPr/>
        </p:nvSpPr>
        <p:spPr>
          <a:xfrm>
            <a:off x="1356995" y="3844290"/>
            <a:ext cx="5907405" cy="521970"/>
          </a:xfrm>
          <a:prstGeom prst="rect">
            <a:avLst/>
          </a:prstGeom>
          <a:noFill/>
        </p:spPr>
        <p:txBody>
          <a:bodyPr wrap="square" rtlCol="0">
            <a:spAutoFit/>
          </a:bodyPr>
          <a:p>
            <a:r>
              <a:rPr lang="en-US"/>
              <a:t>Successfully built 7 clusters using the Agglomerative (hierarchical) clustering algorithm.</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Title</a:t>
            </a:r>
            <a:endParaRPr lang="en-IN" altLang="en-US"/>
          </a:p>
        </p:txBody>
      </p:sp>
      <p:sp>
        <p:nvSpPr>
          <p:cNvPr id="3" name="Text Placeholder 2"/>
          <p:cNvSpPr/>
          <p:nvPr>
            <p:ph type="body" idx="1"/>
          </p:nvPr>
        </p:nvSpPr>
        <p:spPr/>
        <p:txBody>
          <a:bodyPr/>
          <a:p>
            <a:endParaRPr lang="en-US"/>
          </a:p>
        </p:txBody>
      </p:sp>
      <p:pic>
        <p:nvPicPr>
          <p:cNvPr id="4" name="Picture 3" descr="tithr7"/>
          <p:cNvPicPr>
            <a:picLocks noChangeAspect="1"/>
          </p:cNvPicPr>
          <p:nvPr/>
        </p:nvPicPr>
        <p:blipFill>
          <a:blip r:embed="rId1"/>
          <a:stretch>
            <a:fillRect/>
          </a:stretch>
        </p:blipFill>
        <p:spPr>
          <a:xfrm>
            <a:off x="2355850" y="1422400"/>
            <a:ext cx="2599055" cy="1348105"/>
          </a:xfrm>
          <a:prstGeom prst="rect">
            <a:avLst/>
          </a:prstGeom>
        </p:spPr>
      </p:pic>
      <p:pic>
        <p:nvPicPr>
          <p:cNvPr id="5" name="Picture 4" descr="tithr6"/>
          <p:cNvPicPr>
            <a:picLocks noChangeAspect="1"/>
          </p:cNvPicPr>
          <p:nvPr/>
        </p:nvPicPr>
        <p:blipFill>
          <a:blip r:embed="rId2"/>
          <a:stretch>
            <a:fillRect/>
          </a:stretch>
        </p:blipFill>
        <p:spPr>
          <a:xfrm>
            <a:off x="2952115" y="3033395"/>
            <a:ext cx="2961005" cy="1535430"/>
          </a:xfrm>
          <a:prstGeom prst="rect">
            <a:avLst/>
          </a:prstGeom>
        </p:spPr>
      </p:pic>
      <p:pic>
        <p:nvPicPr>
          <p:cNvPr id="6" name="Picture 5" descr="tithr5"/>
          <p:cNvPicPr>
            <a:picLocks noChangeAspect="1"/>
          </p:cNvPicPr>
          <p:nvPr/>
        </p:nvPicPr>
        <p:blipFill>
          <a:blip r:embed="rId3"/>
          <a:stretch>
            <a:fillRect/>
          </a:stretch>
        </p:blipFill>
        <p:spPr>
          <a:xfrm>
            <a:off x="6407150" y="3472180"/>
            <a:ext cx="2816860" cy="1461135"/>
          </a:xfrm>
          <a:prstGeom prst="rect">
            <a:avLst/>
          </a:prstGeom>
        </p:spPr>
      </p:pic>
      <p:pic>
        <p:nvPicPr>
          <p:cNvPr id="7" name="Picture 6" descr="tithr4"/>
          <p:cNvPicPr>
            <a:picLocks noChangeAspect="1"/>
          </p:cNvPicPr>
          <p:nvPr/>
        </p:nvPicPr>
        <p:blipFill>
          <a:blip r:embed="rId4"/>
          <a:stretch>
            <a:fillRect/>
          </a:stretch>
        </p:blipFill>
        <p:spPr>
          <a:xfrm>
            <a:off x="6407150" y="1152525"/>
            <a:ext cx="2425065" cy="1257935"/>
          </a:xfrm>
          <a:prstGeom prst="rect">
            <a:avLst/>
          </a:prstGeom>
        </p:spPr>
      </p:pic>
      <p:pic>
        <p:nvPicPr>
          <p:cNvPr id="8" name="Picture 7" descr="tithr3"/>
          <p:cNvPicPr>
            <a:picLocks noChangeAspect="1"/>
          </p:cNvPicPr>
          <p:nvPr/>
        </p:nvPicPr>
        <p:blipFill>
          <a:blip r:embed="rId5"/>
          <a:stretch>
            <a:fillRect/>
          </a:stretch>
        </p:blipFill>
        <p:spPr>
          <a:xfrm>
            <a:off x="205740" y="3472180"/>
            <a:ext cx="2377440" cy="1233170"/>
          </a:xfrm>
          <a:prstGeom prst="rect">
            <a:avLst/>
          </a:prstGeom>
        </p:spPr>
      </p:pic>
      <p:pic>
        <p:nvPicPr>
          <p:cNvPr id="9" name="Picture 8" descr="tithr2"/>
          <p:cNvPicPr>
            <a:picLocks noChangeAspect="1"/>
          </p:cNvPicPr>
          <p:nvPr/>
        </p:nvPicPr>
        <p:blipFill>
          <a:blip r:embed="rId6"/>
          <a:stretch>
            <a:fillRect/>
          </a:stretch>
        </p:blipFill>
        <p:spPr>
          <a:xfrm>
            <a:off x="306705" y="2385060"/>
            <a:ext cx="1835150" cy="951865"/>
          </a:xfrm>
          <a:prstGeom prst="rect">
            <a:avLst/>
          </a:prstGeom>
        </p:spPr>
      </p:pic>
      <p:pic>
        <p:nvPicPr>
          <p:cNvPr id="10" name="Picture 9" descr="tithr1"/>
          <p:cNvPicPr>
            <a:picLocks noChangeAspect="1"/>
          </p:cNvPicPr>
          <p:nvPr/>
        </p:nvPicPr>
        <p:blipFill>
          <a:blip r:embed="rId7"/>
          <a:stretch>
            <a:fillRect/>
          </a:stretch>
        </p:blipFill>
        <p:spPr>
          <a:xfrm>
            <a:off x="311785" y="1152525"/>
            <a:ext cx="1830070" cy="9493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pPr marL="0" lvl="0" indent="0" algn="l" rtl="0">
              <a:lnSpc>
                <a:spcPct val="115000"/>
              </a:lnSpc>
              <a:spcBef>
                <a:spcPts val="0"/>
              </a:spcBef>
              <a:spcAft>
                <a:spcPts val="0"/>
              </a:spcAft>
              <a:buSzPts val="1800"/>
              <a:buNone/>
            </a:pP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After selecting the features, we will prepare the dataset for modeling by splitting it into training, validation, and test sets and perform necessary data preprocessing or normalization steps. Then, we will train machine learning algorithms, such as regression or classification models, on the training set to develop a predictive model that can accurately predict Netflix movie or TV show ratings.</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Description</a:t>
            </a:r>
            <a:endParaRPr lang="en-IN" altLang="en-US"/>
          </a:p>
        </p:txBody>
      </p:sp>
      <p:sp>
        <p:nvSpPr>
          <p:cNvPr id="3" name="Text Placeholder 2"/>
          <p:cNvSpPr/>
          <p:nvPr>
            <p:ph type="body" idx="1"/>
          </p:nvPr>
        </p:nvSpPr>
        <p:spPr/>
        <p:txBody>
          <a:bodyPr/>
          <a:p>
            <a:endParaRPr lang="en-US"/>
          </a:p>
        </p:txBody>
      </p:sp>
      <p:pic>
        <p:nvPicPr>
          <p:cNvPr id="4" name="Picture 3" descr="dhr7"/>
          <p:cNvPicPr>
            <a:picLocks noChangeAspect="1"/>
          </p:cNvPicPr>
          <p:nvPr/>
        </p:nvPicPr>
        <p:blipFill>
          <a:blip r:embed="rId1"/>
          <a:stretch>
            <a:fillRect/>
          </a:stretch>
        </p:blipFill>
        <p:spPr>
          <a:xfrm>
            <a:off x="3373755" y="1331595"/>
            <a:ext cx="2556510" cy="1325880"/>
          </a:xfrm>
          <a:prstGeom prst="rect">
            <a:avLst/>
          </a:prstGeom>
        </p:spPr>
      </p:pic>
      <p:pic>
        <p:nvPicPr>
          <p:cNvPr id="5" name="Picture 4" descr="dhr6"/>
          <p:cNvPicPr>
            <a:picLocks noChangeAspect="1"/>
          </p:cNvPicPr>
          <p:nvPr/>
        </p:nvPicPr>
        <p:blipFill>
          <a:blip r:embed="rId2"/>
          <a:stretch>
            <a:fillRect/>
          </a:stretch>
        </p:blipFill>
        <p:spPr>
          <a:xfrm>
            <a:off x="205740" y="2431415"/>
            <a:ext cx="2076450" cy="1076960"/>
          </a:xfrm>
          <a:prstGeom prst="rect">
            <a:avLst/>
          </a:prstGeom>
        </p:spPr>
      </p:pic>
      <p:pic>
        <p:nvPicPr>
          <p:cNvPr id="6" name="Picture 5" descr="dhr5"/>
          <p:cNvPicPr>
            <a:picLocks noChangeAspect="1"/>
          </p:cNvPicPr>
          <p:nvPr/>
        </p:nvPicPr>
        <p:blipFill>
          <a:blip r:embed="rId3"/>
          <a:stretch>
            <a:fillRect/>
          </a:stretch>
        </p:blipFill>
        <p:spPr>
          <a:xfrm>
            <a:off x="3147695" y="3066415"/>
            <a:ext cx="2146935" cy="1113155"/>
          </a:xfrm>
          <a:prstGeom prst="rect">
            <a:avLst/>
          </a:prstGeom>
        </p:spPr>
      </p:pic>
      <p:pic>
        <p:nvPicPr>
          <p:cNvPr id="7" name="Picture 6" descr="dhr4"/>
          <p:cNvPicPr>
            <a:picLocks noChangeAspect="1"/>
          </p:cNvPicPr>
          <p:nvPr/>
        </p:nvPicPr>
        <p:blipFill>
          <a:blip r:embed="rId4"/>
          <a:stretch>
            <a:fillRect/>
          </a:stretch>
        </p:blipFill>
        <p:spPr>
          <a:xfrm>
            <a:off x="6321425" y="1040765"/>
            <a:ext cx="2486660" cy="1289685"/>
          </a:xfrm>
          <a:prstGeom prst="rect">
            <a:avLst/>
          </a:prstGeom>
        </p:spPr>
      </p:pic>
      <p:pic>
        <p:nvPicPr>
          <p:cNvPr id="8" name="Picture 7" descr="dhr3"/>
          <p:cNvPicPr>
            <a:picLocks noChangeAspect="1"/>
          </p:cNvPicPr>
          <p:nvPr/>
        </p:nvPicPr>
        <p:blipFill>
          <a:blip r:embed="rId5"/>
          <a:stretch>
            <a:fillRect/>
          </a:stretch>
        </p:blipFill>
        <p:spPr>
          <a:xfrm>
            <a:off x="6425565" y="3249295"/>
            <a:ext cx="2382520" cy="1236345"/>
          </a:xfrm>
          <a:prstGeom prst="rect">
            <a:avLst/>
          </a:prstGeom>
        </p:spPr>
      </p:pic>
      <p:pic>
        <p:nvPicPr>
          <p:cNvPr id="9" name="Picture 8" descr="dhr2"/>
          <p:cNvPicPr>
            <a:picLocks noChangeAspect="1"/>
          </p:cNvPicPr>
          <p:nvPr/>
        </p:nvPicPr>
        <p:blipFill>
          <a:blip r:embed="rId6"/>
          <a:stretch>
            <a:fillRect/>
          </a:stretch>
        </p:blipFill>
        <p:spPr>
          <a:xfrm>
            <a:off x="137795" y="3721100"/>
            <a:ext cx="2089785" cy="1083945"/>
          </a:xfrm>
          <a:prstGeom prst="rect">
            <a:avLst/>
          </a:prstGeom>
        </p:spPr>
      </p:pic>
      <p:pic>
        <p:nvPicPr>
          <p:cNvPr id="10" name="Picture 9" descr="deschr1"/>
          <p:cNvPicPr>
            <a:picLocks noChangeAspect="1"/>
          </p:cNvPicPr>
          <p:nvPr/>
        </p:nvPicPr>
        <p:blipFill>
          <a:blip r:embed="rId7"/>
          <a:stretch>
            <a:fillRect/>
          </a:stretch>
        </p:blipFill>
        <p:spPr>
          <a:xfrm>
            <a:off x="205740" y="1152525"/>
            <a:ext cx="2277745" cy="10655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Cast</a:t>
            </a:r>
            <a:endParaRPr lang="en-IN" altLang="en-US"/>
          </a:p>
        </p:txBody>
      </p:sp>
      <p:sp>
        <p:nvSpPr>
          <p:cNvPr id="3" name="Text Placeholder 2"/>
          <p:cNvSpPr/>
          <p:nvPr>
            <p:ph type="body" idx="1"/>
          </p:nvPr>
        </p:nvSpPr>
        <p:spPr/>
        <p:txBody>
          <a:bodyPr/>
          <a:p>
            <a:endParaRPr lang="en-US"/>
          </a:p>
        </p:txBody>
      </p:sp>
      <p:pic>
        <p:nvPicPr>
          <p:cNvPr id="4" name="Picture 3" descr="cashr7"/>
          <p:cNvPicPr>
            <a:picLocks noChangeAspect="1"/>
          </p:cNvPicPr>
          <p:nvPr/>
        </p:nvPicPr>
        <p:blipFill>
          <a:blip r:embed="rId1"/>
          <a:stretch>
            <a:fillRect/>
          </a:stretch>
        </p:blipFill>
        <p:spPr>
          <a:xfrm>
            <a:off x="2254250" y="1726565"/>
            <a:ext cx="2597150" cy="1346835"/>
          </a:xfrm>
          <a:prstGeom prst="rect">
            <a:avLst/>
          </a:prstGeom>
        </p:spPr>
      </p:pic>
      <p:pic>
        <p:nvPicPr>
          <p:cNvPr id="5" name="Picture 4" descr="cashr6"/>
          <p:cNvPicPr>
            <a:picLocks noChangeAspect="1"/>
          </p:cNvPicPr>
          <p:nvPr/>
        </p:nvPicPr>
        <p:blipFill>
          <a:blip r:embed="rId2"/>
          <a:stretch>
            <a:fillRect/>
          </a:stretch>
        </p:blipFill>
        <p:spPr>
          <a:xfrm>
            <a:off x="5307330" y="2181225"/>
            <a:ext cx="2467610" cy="1280160"/>
          </a:xfrm>
          <a:prstGeom prst="rect">
            <a:avLst/>
          </a:prstGeom>
        </p:spPr>
      </p:pic>
      <p:pic>
        <p:nvPicPr>
          <p:cNvPr id="6" name="Picture 5" descr="cashr5"/>
          <p:cNvPicPr>
            <a:picLocks noChangeAspect="1"/>
          </p:cNvPicPr>
          <p:nvPr/>
        </p:nvPicPr>
        <p:blipFill>
          <a:blip r:embed="rId3"/>
          <a:stretch>
            <a:fillRect/>
          </a:stretch>
        </p:blipFill>
        <p:spPr>
          <a:xfrm>
            <a:off x="227965" y="913130"/>
            <a:ext cx="2026285" cy="1050925"/>
          </a:xfrm>
          <a:prstGeom prst="rect">
            <a:avLst/>
          </a:prstGeom>
        </p:spPr>
      </p:pic>
      <p:pic>
        <p:nvPicPr>
          <p:cNvPr id="7" name="Picture 6" descr="cashr4"/>
          <p:cNvPicPr>
            <a:picLocks noChangeAspect="1"/>
          </p:cNvPicPr>
          <p:nvPr/>
        </p:nvPicPr>
        <p:blipFill>
          <a:blip r:embed="rId4"/>
          <a:stretch>
            <a:fillRect/>
          </a:stretch>
        </p:blipFill>
        <p:spPr>
          <a:xfrm>
            <a:off x="6882130" y="1017905"/>
            <a:ext cx="2132330" cy="1106170"/>
          </a:xfrm>
          <a:prstGeom prst="rect">
            <a:avLst/>
          </a:prstGeom>
        </p:spPr>
      </p:pic>
      <p:pic>
        <p:nvPicPr>
          <p:cNvPr id="8" name="Picture 7" descr="cashr3"/>
          <p:cNvPicPr>
            <a:picLocks noChangeAspect="1"/>
          </p:cNvPicPr>
          <p:nvPr/>
        </p:nvPicPr>
        <p:blipFill>
          <a:blip r:embed="rId5"/>
          <a:stretch>
            <a:fillRect/>
          </a:stretch>
        </p:blipFill>
        <p:spPr>
          <a:xfrm>
            <a:off x="6259830" y="3764915"/>
            <a:ext cx="2262505" cy="1173480"/>
          </a:xfrm>
          <a:prstGeom prst="rect">
            <a:avLst/>
          </a:prstGeom>
        </p:spPr>
      </p:pic>
      <p:pic>
        <p:nvPicPr>
          <p:cNvPr id="9" name="Picture 8" descr="cashr2"/>
          <p:cNvPicPr>
            <a:picLocks noChangeAspect="1"/>
          </p:cNvPicPr>
          <p:nvPr/>
        </p:nvPicPr>
        <p:blipFill>
          <a:blip r:embed="rId6"/>
          <a:stretch>
            <a:fillRect/>
          </a:stretch>
        </p:blipFill>
        <p:spPr>
          <a:xfrm>
            <a:off x="3402330" y="3695700"/>
            <a:ext cx="2077085" cy="1077595"/>
          </a:xfrm>
          <a:prstGeom prst="rect">
            <a:avLst/>
          </a:prstGeom>
        </p:spPr>
      </p:pic>
      <p:pic>
        <p:nvPicPr>
          <p:cNvPr id="10" name="Picture 9" descr="cashr1"/>
          <p:cNvPicPr>
            <a:picLocks noChangeAspect="1"/>
          </p:cNvPicPr>
          <p:nvPr/>
        </p:nvPicPr>
        <p:blipFill>
          <a:blip r:embed="rId7"/>
          <a:stretch>
            <a:fillRect/>
          </a:stretch>
        </p:blipFill>
        <p:spPr>
          <a:xfrm>
            <a:off x="477520" y="3557905"/>
            <a:ext cx="2353945" cy="12211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Country</a:t>
            </a:r>
            <a:endParaRPr lang="en-IN" altLang="en-US"/>
          </a:p>
        </p:txBody>
      </p:sp>
      <p:sp>
        <p:nvSpPr>
          <p:cNvPr id="3" name="Text Placeholder 2"/>
          <p:cNvSpPr/>
          <p:nvPr>
            <p:ph type="body" idx="1"/>
          </p:nvPr>
        </p:nvSpPr>
        <p:spPr/>
        <p:txBody>
          <a:bodyPr/>
          <a:p>
            <a:endParaRPr lang="en-US"/>
          </a:p>
        </p:txBody>
      </p:sp>
      <p:pic>
        <p:nvPicPr>
          <p:cNvPr id="4" name="Picture 3" descr="couhr7"/>
          <p:cNvPicPr>
            <a:picLocks noChangeAspect="1"/>
          </p:cNvPicPr>
          <p:nvPr/>
        </p:nvPicPr>
        <p:blipFill>
          <a:blip r:embed="rId1"/>
          <a:stretch>
            <a:fillRect/>
          </a:stretch>
        </p:blipFill>
        <p:spPr>
          <a:xfrm>
            <a:off x="3475990" y="3677285"/>
            <a:ext cx="2457450" cy="1274445"/>
          </a:xfrm>
          <a:prstGeom prst="rect">
            <a:avLst/>
          </a:prstGeom>
        </p:spPr>
      </p:pic>
      <p:pic>
        <p:nvPicPr>
          <p:cNvPr id="5" name="Picture 4" descr="couhr6"/>
          <p:cNvPicPr>
            <a:picLocks noChangeAspect="1"/>
          </p:cNvPicPr>
          <p:nvPr/>
        </p:nvPicPr>
        <p:blipFill>
          <a:blip r:embed="rId2"/>
          <a:stretch>
            <a:fillRect/>
          </a:stretch>
        </p:blipFill>
        <p:spPr>
          <a:xfrm>
            <a:off x="3594735" y="728980"/>
            <a:ext cx="2338705" cy="1212850"/>
          </a:xfrm>
          <a:prstGeom prst="rect">
            <a:avLst/>
          </a:prstGeom>
        </p:spPr>
      </p:pic>
      <p:pic>
        <p:nvPicPr>
          <p:cNvPr id="6" name="Picture 5" descr="couhr5"/>
          <p:cNvPicPr>
            <a:picLocks noChangeAspect="1"/>
          </p:cNvPicPr>
          <p:nvPr/>
        </p:nvPicPr>
        <p:blipFill>
          <a:blip r:embed="rId3"/>
          <a:stretch>
            <a:fillRect/>
          </a:stretch>
        </p:blipFill>
        <p:spPr>
          <a:xfrm>
            <a:off x="3185160" y="2044065"/>
            <a:ext cx="2774315" cy="1438910"/>
          </a:xfrm>
          <a:prstGeom prst="rect">
            <a:avLst/>
          </a:prstGeom>
        </p:spPr>
      </p:pic>
      <p:pic>
        <p:nvPicPr>
          <p:cNvPr id="7" name="Picture 6" descr="couhr4"/>
          <p:cNvPicPr>
            <a:picLocks noChangeAspect="1"/>
          </p:cNvPicPr>
          <p:nvPr/>
        </p:nvPicPr>
        <p:blipFill>
          <a:blip r:embed="rId4"/>
          <a:stretch>
            <a:fillRect/>
          </a:stretch>
        </p:blipFill>
        <p:spPr>
          <a:xfrm>
            <a:off x="5933440" y="1017905"/>
            <a:ext cx="2928620" cy="1518920"/>
          </a:xfrm>
          <a:prstGeom prst="rect">
            <a:avLst/>
          </a:prstGeom>
        </p:spPr>
      </p:pic>
      <p:pic>
        <p:nvPicPr>
          <p:cNvPr id="8" name="Picture 7" descr="couhr3"/>
          <p:cNvPicPr>
            <a:picLocks noChangeAspect="1"/>
          </p:cNvPicPr>
          <p:nvPr/>
        </p:nvPicPr>
        <p:blipFill>
          <a:blip r:embed="rId5"/>
          <a:stretch>
            <a:fillRect/>
          </a:stretch>
        </p:blipFill>
        <p:spPr>
          <a:xfrm>
            <a:off x="454660" y="3261360"/>
            <a:ext cx="2350135" cy="1219200"/>
          </a:xfrm>
          <a:prstGeom prst="rect">
            <a:avLst/>
          </a:prstGeom>
        </p:spPr>
      </p:pic>
      <p:pic>
        <p:nvPicPr>
          <p:cNvPr id="9" name="Picture 8" descr="couhr2"/>
          <p:cNvPicPr>
            <a:picLocks noChangeAspect="1"/>
          </p:cNvPicPr>
          <p:nvPr/>
        </p:nvPicPr>
        <p:blipFill>
          <a:blip r:embed="rId6"/>
          <a:stretch>
            <a:fillRect/>
          </a:stretch>
        </p:blipFill>
        <p:spPr>
          <a:xfrm>
            <a:off x="6193155" y="3096260"/>
            <a:ext cx="2668905" cy="1384300"/>
          </a:xfrm>
          <a:prstGeom prst="rect">
            <a:avLst/>
          </a:prstGeom>
        </p:spPr>
      </p:pic>
      <p:pic>
        <p:nvPicPr>
          <p:cNvPr id="10" name="Picture 9" descr="couhr1"/>
          <p:cNvPicPr>
            <a:picLocks noChangeAspect="1"/>
          </p:cNvPicPr>
          <p:nvPr/>
        </p:nvPicPr>
        <p:blipFill>
          <a:blip r:embed="rId7"/>
          <a:stretch>
            <a:fillRect/>
          </a:stretch>
        </p:blipFill>
        <p:spPr>
          <a:xfrm>
            <a:off x="454660" y="1017905"/>
            <a:ext cx="2496820" cy="12947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Listed_in</a:t>
            </a:r>
            <a:endParaRPr lang="en-IN" altLang="en-US"/>
          </a:p>
        </p:txBody>
      </p:sp>
      <p:sp>
        <p:nvSpPr>
          <p:cNvPr id="3" name="Text Placeholder 2"/>
          <p:cNvSpPr/>
          <p:nvPr>
            <p:ph type="body" idx="1"/>
          </p:nvPr>
        </p:nvSpPr>
        <p:spPr/>
        <p:txBody>
          <a:bodyPr/>
          <a:p>
            <a:endParaRPr lang="en-US"/>
          </a:p>
        </p:txBody>
      </p:sp>
      <p:pic>
        <p:nvPicPr>
          <p:cNvPr id="4" name="Picture 3" descr="gehr7"/>
          <p:cNvPicPr>
            <a:picLocks noChangeAspect="1"/>
          </p:cNvPicPr>
          <p:nvPr/>
        </p:nvPicPr>
        <p:blipFill>
          <a:blip r:embed="rId1"/>
          <a:stretch>
            <a:fillRect/>
          </a:stretch>
        </p:blipFill>
        <p:spPr>
          <a:xfrm>
            <a:off x="2938145" y="1231265"/>
            <a:ext cx="2272030" cy="1178560"/>
          </a:xfrm>
          <a:prstGeom prst="rect">
            <a:avLst/>
          </a:prstGeom>
        </p:spPr>
      </p:pic>
      <p:pic>
        <p:nvPicPr>
          <p:cNvPr id="5" name="Picture 4" descr="gehr6"/>
          <p:cNvPicPr>
            <a:picLocks noChangeAspect="1"/>
          </p:cNvPicPr>
          <p:nvPr/>
        </p:nvPicPr>
        <p:blipFill>
          <a:blip r:embed="rId2"/>
          <a:stretch>
            <a:fillRect/>
          </a:stretch>
        </p:blipFill>
        <p:spPr>
          <a:xfrm>
            <a:off x="2938145" y="3802380"/>
            <a:ext cx="2272030" cy="1178560"/>
          </a:xfrm>
          <a:prstGeom prst="rect">
            <a:avLst/>
          </a:prstGeom>
        </p:spPr>
      </p:pic>
      <p:pic>
        <p:nvPicPr>
          <p:cNvPr id="6" name="Picture 5" descr="gehr5"/>
          <p:cNvPicPr>
            <a:picLocks noChangeAspect="1"/>
          </p:cNvPicPr>
          <p:nvPr/>
        </p:nvPicPr>
        <p:blipFill>
          <a:blip r:embed="rId3"/>
          <a:stretch>
            <a:fillRect/>
          </a:stretch>
        </p:blipFill>
        <p:spPr>
          <a:xfrm>
            <a:off x="6005195" y="2465705"/>
            <a:ext cx="2272030" cy="1178560"/>
          </a:xfrm>
          <a:prstGeom prst="rect">
            <a:avLst/>
          </a:prstGeom>
        </p:spPr>
      </p:pic>
      <p:pic>
        <p:nvPicPr>
          <p:cNvPr id="7" name="Picture 6" descr="gehr4"/>
          <p:cNvPicPr>
            <a:picLocks noChangeAspect="1"/>
          </p:cNvPicPr>
          <p:nvPr/>
        </p:nvPicPr>
        <p:blipFill>
          <a:blip r:embed="rId4"/>
          <a:stretch>
            <a:fillRect/>
          </a:stretch>
        </p:blipFill>
        <p:spPr>
          <a:xfrm>
            <a:off x="3028315" y="2623185"/>
            <a:ext cx="2272030" cy="1178560"/>
          </a:xfrm>
          <a:prstGeom prst="rect">
            <a:avLst/>
          </a:prstGeom>
        </p:spPr>
      </p:pic>
      <p:pic>
        <p:nvPicPr>
          <p:cNvPr id="8" name="Picture 7" descr="gehr3"/>
          <p:cNvPicPr>
            <a:picLocks noChangeAspect="1"/>
          </p:cNvPicPr>
          <p:nvPr/>
        </p:nvPicPr>
        <p:blipFill>
          <a:blip r:embed="rId5"/>
          <a:stretch>
            <a:fillRect/>
          </a:stretch>
        </p:blipFill>
        <p:spPr>
          <a:xfrm>
            <a:off x="450850" y="2623820"/>
            <a:ext cx="2272030" cy="1178560"/>
          </a:xfrm>
          <a:prstGeom prst="rect">
            <a:avLst/>
          </a:prstGeom>
        </p:spPr>
      </p:pic>
      <p:pic>
        <p:nvPicPr>
          <p:cNvPr id="9" name="Picture 8" descr="gehr2"/>
          <p:cNvPicPr>
            <a:picLocks noChangeAspect="1"/>
          </p:cNvPicPr>
          <p:nvPr/>
        </p:nvPicPr>
        <p:blipFill>
          <a:blip r:embed="rId6"/>
          <a:stretch>
            <a:fillRect/>
          </a:stretch>
        </p:blipFill>
        <p:spPr>
          <a:xfrm>
            <a:off x="6367145" y="1152525"/>
            <a:ext cx="2272030" cy="1178560"/>
          </a:xfrm>
          <a:prstGeom prst="rect">
            <a:avLst/>
          </a:prstGeom>
        </p:spPr>
      </p:pic>
      <p:pic>
        <p:nvPicPr>
          <p:cNvPr id="10" name="Picture 9" descr="genrhr1"/>
          <p:cNvPicPr>
            <a:picLocks noChangeAspect="1"/>
          </p:cNvPicPr>
          <p:nvPr/>
        </p:nvPicPr>
        <p:blipFill>
          <a:blip r:embed="rId7"/>
          <a:stretch>
            <a:fillRect/>
          </a:stretch>
        </p:blipFill>
        <p:spPr>
          <a:xfrm>
            <a:off x="450850" y="1152525"/>
            <a:ext cx="2272030" cy="11785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a:t>Conclusion</a:t>
            </a:r>
            <a:endParaRPr lang="en-IN" altLang="en-US"/>
          </a:p>
        </p:txBody>
      </p:sp>
      <p:sp>
        <p:nvSpPr>
          <p:cNvPr id="3" name="Text Placeholder 2"/>
          <p:cNvSpPr/>
          <p:nvPr>
            <p:ph type="body" idx="1"/>
          </p:nvPr>
        </p:nvSpPr>
        <p:spPr/>
        <p:txBody>
          <a:bodyPr/>
          <a:p>
            <a:endParaRPr lang="en-US"/>
          </a:p>
        </p:txBody>
      </p:sp>
      <p:sp>
        <p:nvSpPr>
          <p:cNvPr id="4" name="Text Box 3"/>
          <p:cNvSpPr txBox="1"/>
          <p:nvPr/>
        </p:nvSpPr>
        <p:spPr>
          <a:xfrm>
            <a:off x="210820" y="1152525"/>
            <a:ext cx="8757285" cy="3969385"/>
          </a:xfrm>
          <a:prstGeom prst="rect">
            <a:avLst/>
          </a:prstGeom>
          <a:noFill/>
        </p:spPr>
        <p:txBody>
          <a:bodyPr wrap="square" rtlCol="0">
            <a:spAutoFit/>
          </a:bodyPr>
          <a:p>
            <a:r>
              <a:rPr lang="en-US"/>
              <a:t>Welcome to our exciting journey of exploring the world of Netflix shows! Our goal was to cluster the shows into groups based on their similarities and differences, ultimately creating a content-based recommender system that suggests 10 shows based on the user's viewing history.</a:t>
            </a:r>
            <a:endParaRPr lang="en-US"/>
          </a:p>
          <a:p>
            <a:endParaRPr lang="en-US"/>
          </a:p>
          <a:p>
            <a:r>
              <a:rPr lang="en-US"/>
              <a:t>With over 7787 records and 11 attributes, we began our adventure by delving into the dataset's missing values and performing exploratory data analysis (EDA). Our findings revealed that Netflix boasts more movies than TV shows, with a rapidly growing collection of shows from the United States.</a:t>
            </a:r>
            <a:endParaRPr lang="en-US"/>
          </a:p>
          <a:p>
            <a:endParaRPr lang="en-US"/>
          </a:p>
          <a:p>
            <a:r>
              <a:rPr lang="en-US"/>
              <a:t>To cluster the shows, we focused on six key attributes: director, cast, country, genre, rating, and description. We transformed these attributes into a 10000-feature TFIDF vectorization, then used Principal Component Analysis (PCA) to tackle the curse of dimensionality. By reducing the components to 3000, we were able to capture more than 80% of the variance.</a:t>
            </a:r>
            <a:endParaRPr lang="en-US"/>
          </a:p>
          <a:p>
            <a:endParaRPr lang="en-US"/>
          </a:p>
          <a:p>
            <a:r>
              <a:rPr lang="en-US"/>
              <a:t>Next, we used two clustering algorithms, K-Means and Agglomerative clustering, to group the shows. K-Means determined that the optimal number of clusters was 5, as confirmed by the elbow method and Silhouette score analysis. Meanwhile, Agglomerative clustering suggested 7 clusters, which we visualized using a dendrogram.</a:t>
            </a:r>
            <a:endParaRPr lang="en-US"/>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Text Box 3"/>
          <p:cNvSpPr txBox="1"/>
          <p:nvPr/>
        </p:nvSpPr>
        <p:spPr>
          <a:xfrm>
            <a:off x="610235" y="1795780"/>
            <a:ext cx="8113395" cy="1814830"/>
          </a:xfrm>
          <a:prstGeom prst="rect">
            <a:avLst/>
          </a:prstGeom>
          <a:noFill/>
        </p:spPr>
        <p:txBody>
          <a:bodyPr wrap="square" rtlCol="0">
            <a:spAutoFit/>
          </a:bodyPr>
          <a:p>
            <a:endParaRPr lang="en-US"/>
          </a:p>
          <a:p>
            <a:r>
              <a:rPr lang="en-US">
                <a:sym typeface="+mn-ea"/>
              </a:rPr>
              <a:t>But we didn't stop there. We then created a content-based recommender system using the similarity matrix obtained through cosine similarity. This system provides personalized recommendations based on the type of show the user has watched, giving them 10 top-notch suggestions to explore.</a:t>
            </a:r>
            <a:endParaRPr lang="en-US"/>
          </a:p>
          <a:p>
            <a:endParaRPr lang="en-US"/>
          </a:p>
          <a:p>
            <a:r>
              <a:rPr lang="en-US">
                <a:sym typeface="+mn-ea"/>
              </a:rPr>
              <a:t>Join us in discovering the diverse world of Netflix shows, and let our recommender system guide you to your next binge-worthy obsession.</a:t>
            </a:r>
            <a:endParaRPr lang="en-US"/>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We will evaluate the performance of the model on the validation set and select the best-performing model based on metrics like mean squared error or accuracy. Finally, we will test the final model on the test set to ensure its accuracy and reliability. With this predictive model, Netflix can use the movie and TV show specifications to estimate the expected user ratings and make strategic decisions on content acquisition and production. Additionally, users can use the model to discover new titles that match their preferences or to anticipate the ratings of upcoming releases.</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b="1">
                <a:latin typeface="Montserrat" panose="00000500000000000000"/>
                <a:ea typeface="Montserrat" panose="00000500000000000000"/>
                <a:cs typeface="Montserrat" panose="00000500000000000000"/>
                <a:sym typeface="Montserrat" panose="00000500000000000000"/>
              </a:rPr>
              <a:t>Data Pipeline</a:t>
            </a:r>
            <a:endParaRPr b="1">
              <a:latin typeface="Montserrat" panose="00000500000000000000"/>
              <a:ea typeface="Montserrat" panose="00000500000000000000"/>
              <a:cs typeface="Montserrat" panose="00000500000000000000"/>
              <a:sym typeface="Montserrat" panose="00000500000000000000"/>
            </a:endParaRPr>
          </a:p>
        </p:txBody>
      </p:sp>
      <p:sp>
        <p:nvSpPr>
          <p:cNvPr id="77" name="Google Shape;77;p16"/>
          <p:cNvSpPr txBox="1"/>
          <p:nvPr>
            <p:ph type="body" idx="1"/>
          </p:nvPr>
        </p:nvSpPr>
        <p:spPr>
          <a:xfrm>
            <a:off x="311700" y="1152475"/>
            <a:ext cx="8520600" cy="36696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lt1"/>
              </a:buClr>
              <a:buSzPts val="1800"/>
              <a:buNone/>
            </a:pPr>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The first part of the Netflix movies and TV shows clustering project involved removing unnecessary features that contained null values.</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457200" lvl="0" indent="-228600" algn="l" rtl="0">
              <a:lnSpc>
                <a:spcPct val="115000"/>
              </a:lnSpc>
              <a:spcBef>
                <a:spcPts val="0"/>
              </a:spcBef>
              <a:spcAft>
                <a:spcPts val="0"/>
              </a:spcAft>
              <a:buClr>
                <a:schemeClr val="lt1"/>
              </a:buClr>
              <a:buSzPts val="1800"/>
              <a:buNone/>
            </a:pPr>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In the second part, we encoded categorical features and changed datetime columns to make the data easier to work with and convert categorical data into numerical data.</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457200" lvl="0" indent="-228600" algn="l" rtl="0">
              <a:lnSpc>
                <a:spcPct val="115000"/>
              </a:lnSpc>
              <a:spcBef>
                <a:spcPts val="0"/>
              </a:spcBef>
              <a:spcAft>
                <a:spcPts val="0"/>
              </a:spcAft>
              <a:buClr>
                <a:schemeClr val="lt1"/>
              </a:buClr>
              <a:buSzPts val="1800"/>
              <a:buNone/>
            </a:pPr>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The third part of the project involved exploratory data analysis (EDA) to identify trends and patterns in the selected features that could be used for clustering.</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457200" lvl="0" indent="-228600" algn="l" rtl="0">
              <a:lnSpc>
                <a:spcPct val="115000"/>
              </a:lnSpc>
              <a:spcBef>
                <a:spcPts val="0"/>
              </a:spcBef>
              <a:spcAft>
                <a:spcPts val="0"/>
              </a:spcAft>
              <a:buClr>
                <a:schemeClr val="lt1"/>
              </a:buClr>
              <a:buSzPts val="1800"/>
              <a:buNone/>
            </a:pPr>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In the final part of the project, we created a clustering model using algorithms such as K-means or Hierarchical Clustering.</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457200" lvl="0" indent="-228600" algn="l" rtl="0">
              <a:lnSpc>
                <a:spcPct val="115000"/>
              </a:lnSpc>
              <a:spcBef>
                <a:spcPts val="0"/>
              </a:spcBef>
              <a:spcAft>
                <a:spcPts val="0"/>
              </a:spcAft>
              <a:buClr>
                <a:schemeClr val="lt1"/>
              </a:buClr>
              <a:buSzPts val="1800"/>
              <a:buNone/>
            </a:pP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pPr marL="457200" lvl="0" indent="-228600" algn="l" rtl="0">
              <a:lnSpc>
                <a:spcPct val="115000"/>
              </a:lnSpc>
              <a:spcBef>
                <a:spcPts val="0"/>
              </a:spcBef>
              <a:spcAft>
                <a:spcPts val="0"/>
              </a:spcAft>
              <a:buClr>
                <a:schemeClr val="lt1"/>
              </a:buClr>
              <a:buSzPts val="1800"/>
              <a:buNone/>
            </a:pPr>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The objective of the clustering model was to group similar movies and TV shows together and separate them from dissimilar ones.</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457200" lvl="0" indent="-228600" algn="l" rtl="0">
              <a:lnSpc>
                <a:spcPct val="115000"/>
              </a:lnSpc>
              <a:spcBef>
                <a:spcPts val="0"/>
              </a:spcBef>
              <a:spcAft>
                <a:spcPts val="0"/>
              </a:spcAft>
              <a:buClr>
                <a:schemeClr val="lt1"/>
              </a:buClr>
              <a:buSzPts val="1800"/>
              <a:buNone/>
            </a:pPr>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Clustering can provide valuable insights for both users and the company and enhance the streaming experience for everyone.</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457200" lvl="0" indent="-228600" algn="l" rtl="0">
              <a:lnSpc>
                <a:spcPct val="115000"/>
              </a:lnSpc>
              <a:spcBef>
                <a:spcPts val="0"/>
              </a:spcBef>
              <a:spcAft>
                <a:spcPts val="0"/>
              </a:spcAft>
              <a:buClr>
                <a:schemeClr val="lt1"/>
              </a:buClr>
              <a:buSzPts val="1800"/>
              <a:buNone/>
            </a:pPr>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The clustering model can help Netflix in content acquisition and production decisions.</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pPr marL="228600" lvl="0" indent="0" algn="l" rtl="0">
              <a:lnSpc>
                <a:spcPct val="115000"/>
              </a:lnSpc>
              <a:spcBef>
                <a:spcPts val="0"/>
              </a:spcBef>
              <a:spcAft>
                <a:spcPts val="0"/>
              </a:spcAft>
              <a:buClr>
                <a:schemeClr val="lt1"/>
              </a:buClr>
              <a:buSzPts val="1800"/>
              <a:buNone/>
            </a:pPr>
            <a:r>
              <a:rPr>
                <a:solidFill>
                  <a:schemeClr val="lt1"/>
                </a:solidFill>
                <a:latin typeface="Montserrat Medium" panose="00000500000000000000"/>
                <a:ea typeface="Montserrat Medium" panose="00000500000000000000"/>
                <a:cs typeface="Montserrat Medium" panose="00000500000000000000"/>
                <a:sym typeface="Montserrat Medium" panose="00000500000000000000"/>
              </a:rPr>
              <a:t>Overall, clustering Netflix movies and TV shows can help better understand their characteristics and recommend similar content to users.</a:t>
            </a:r>
            <a:endParaRPr>
              <a:solidFill>
                <a:schemeClr val="lt1"/>
              </a:solidFill>
              <a:latin typeface="Montserrat Medium" panose="00000500000000000000"/>
              <a:ea typeface="Montserrat Medium" panose="00000500000000000000"/>
              <a:cs typeface="Montserrat Medium" panose="00000500000000000000"/>
              <a:sym typeface="Montserrat Medium" panose="00000500000000000000"/>
            </a:endParaRP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246725"/>
            <a:ext cx="799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panose="020B0604020202020204"/>
              <a:buNone/>
            </a:pPr>
            <a:r>
              <a:rPr lang="en-GB" b="1">
                <a:latin typeface="Montserrat" panose="00000500000000000000"/>
                <a:ea typeface="Montserrat" panose="00000500000000000000"/>
                <a:cs typeface="Montserrat" panose="00000500000000000000"/>
                <a:sym typeface="Montserrat" panose="00000500000000000000"/>
              </a:rPr>
              <a:t>Data Summary</a:t>
            </a:r>
            <a:endParaRPr lang="en-GB" b="1">
              <a:latin typeface="Montserrat" panose="00000500000000000000"/>
              <a:ea typeface="Montserrat" panose="00000500000000000000"/>
              <a:cs typeface="Montserrat" panose="00000500000000000000"/>
              <a:sym typeface="Montserrat" panose="00000500000000000000"/>
            </a:endParaRPr>
          </a:p>
        </p:txBody>
      </p:sp>
      <p:sp>
        <p:nvSpPr>
          <p:cNvPr id="83" name="Google Shape;83;p17"/>
          <p:cNvSpPr txBox="1"/>
          <p:nvPr>
            <p:ph type="body" idx="1"/>
          </p:nvPr>
        </p:nvSpPr>
        <p:spPr>
          <a:xfrm>
            <a:off x="113400" y="1017725"/>
            <a:ext cx="8718900" cy="39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 name="Picture 0" descr="netf"/>
          <p:cNvPicPr>
            <a:picLocks noChangeAspect="1"/>
          </p:cNvPicPr>
          <p:nvPr/>
        </p:nvPicPr>
        <p:blipFill>
          <a:blip r:embed="rId1"/>
          <a:stretch>
            <a:fillRect/>
          </a:stretch>
        </p:blipFill>
        <p:spPr>
          <a:xfrm>
            <a:off x="311785" y="835025"/>
            <a:ext cx="8311515" cy="34734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b="1">
                <a:latin typeface="Montserrat" panose="00000500000000000000"/>
                <a:ea typeface="Montserrat" panose="00000500000000000000"/>
                <a:cs typeface="Montserrat" panose="00000500000000000000"/>
                <a:sym typeface="Montserrat" panose="00000500000000000000"/>
              </a:rPr>
              <a:t>Data Summary</a:t>
            </a:r>
            <a:endParaRPr b="1">
              <a:latin typeface="Montserrat" panose="00000500000000000000"/>
              <a:ea typeface="Montserrat" panose="00000500000000000000"/>
              <a:cs typeface="Montserrat" panose="00000500000000000000"/>
              <a:sym typeface="Montserrat" panose="00000500000000000000"/>
            </a:endParaRPr>
          </a:p>
        </p:txBody>
      </p:sp>
      <p:sp>
        <p:nvSpPr>
          <p:cNvPr id="90" name="Google Shape;90;p18"/>
          <p:cNvSpPr txBox="1"/>
          <p:nvPr>
            <p:ph type="body" idx="1"/>
          </p:nvPr>
        </p:nvSpPr>
        <p:spPr>
          <a:xfrm>
            <a:off x="311700" y="1175970"/>
            <a:ext cx="8520600" cy="34164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rPr>
              <a:t>show_id : Unique ID for every Movie / Tv Show</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rPr>
              <a:t>type : Identifier - A Movie or TV Show</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rPr>
              <a:t>title : Title of the Movie / Tv Show</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rPr>
              <a:t>director : Director of the Movie</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rPr>
              <a:t>cast : Actors involved in the movie / show</a:t>
            </a:r>
            <a:endParaRPr>
              <a:solidFill>
                <a:srgbClr val="134F5C"/>
              </a:solidFill>
            </a:endParaRPr>
          </a:p>
          <a:p>
            <a:pPr marL="0" lvl="0" indent="0" algn="l" rtl="0">
              <a:lnSpc>
                <a:spcPct val="115000"/>
              </a:lnSpc>
              <a:spcBef>
                <a:spcPts val="0"/>
              </a:spcBef>
              <a:spcAft>
                <a:spcPts val="0"/>
              </a:spcAft>
              <a:buNone/>
            </a:pPr>
            <a:endParaRPr>
              <a:solidFill>
                <a:srgbClr val="134F5C"/>
              </a:solidFill>
            </a:endParaRPr>
          </a:p>
          <a:p>
            <a:pPr marL="0" lvl="0" indent="0" algn="l" rtl="0">
              <a:lnSpc>
                <a:spcPct val="115000"/>
              </a:lnSpc>
              <a:spcBef>
                <a:spcPts val="0"/>
              </a:spcBef>
              <a:spcAft>
                <a:spcPts val="0"/>
              </a:spcAft>
              <a:buNone/>
            </a:pPr>
            <a:r>
              <a:rPr>
                <a:solidFill>
                  <a:srgbClr val="134F5C"/>
                </a:solidFill>
              </a:rPr>
              <a:t>country : Country where the movie / show was produced</a:t>
            </a:r>
            <a:endParaRPr>
              <a:solidFill>
                <a:srgbClr val="134F5C"/>
              </a:solidFill>
            </a:endParaRPr>
          </a:p>
          <a:p>
            <a:pPr marL="0" lvl="0" indent="0" algn="l" rtl="0">
              <a:lnSpc>
                <a:spcPct val="115000"/>
              </a:lnSpc>
              <a:spcBef>
                <a:spcPts val="0"/>
              </a:spcBef>
              <a:spcAft>
                <a:spcPts val="0"/>
              </a:spcAft>
              <a:buSzPts val="1800"/>
              <a:buNone/>
            </a:p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10781</Words>
  <Application>WPS Presentation</Application>
  <PresentationFormat/>
  <Paragraphs>205</Paragraphs>
  <Slides>45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45</vt:i4>
      </vt:variant>
    </vt:vector>
  </HeadingPairs>
  <TitlesOfParts>
    <vt:vector size="55" baseType="lpstr">
      <vt:lpstr>Arial</vt:lpstr>
      <vt:lpstr>SimSun</vt:lpstr>
      <vt:lpstr>Wingdings</vt:lpstr>
      <vt:lpstr>Arial</vt:lpstr>
      <vt:lpstr>Montserrat</vt:lpstr>
      <vt:lpstr>Montserrat Medium</vt:lpstr>
      <vt:lpstr>Montserrat SemiBold</vt:lpstr>
      <vt:lpstr>Microsoft YaHei</vt:lpstr>
      <vt:lpstr>Arial Unicode MS</vt:lpstr>
      <vt:lpstr>Simple Light</vt:lpstr>
      <vt:lpstr>Sandeep Salunke </vt:lpstr>
      <vt:lpstr>Let’s Catch The Defaulters</vt:lpstr>
      <vt:lpstr>The Dilemma</vt:lpstr>
      <vt:lpstr>PowerPoint 演示文稿</vt:lpstr>
      <vt:lpstr>PowerPoint 演示文稿</vt:lpstr>
      <vt:lpstr>Data Pipeline</vt:lpstr>
      <vt:lpstr>PowerPoint 演示文稿</vt:lpstr>
      <vt:lpstr>Data Summary</vt:lpstr>
      <vt:lpstr>Data Summary</vt:lpstr>
      <vt:lpstr>Data Summary</vt:lpstr>
      <vt:lpstr>PowerPoint 演示文稿</vt:lpstr>
      <vt:lpstr>EDA</vt:lpstr>
      <vt:lpstr>PowerPoint 演示文稿</vt:lpstr>
      <vt:lpstr>PowerPoint 演示文稿</vt:lpstr>
      <vt:lpstr>PowerPoint 演示文稿</vt:lpstr>
      <vt:lpstr>PowerPoint 演示文稿</vt:lpstr>
      <vt:lpstr>Futuristic Features</vt:lpstr>
      <vt:lpstr>EDA </vt:lpstr>
      <vt:lpstr>EDA  (continued)</vt:lpstr>
      <vt:lpstr>PowerPoint 演示文稿</vt:lpstr>
      <vt:lpstr>EDA (continued)</vt:lpstr>
      <vt:lpstr>EDA (continued)</vt:lpstr>
      <vt:lpstr>EDA (continued)</vt:lpstr>
      <vt:lpstr>PowerPoint 演示文稿</vt:lpstr>
      <vt:lpstr>PowerPoint 演示文稿</vt:lpstr>
      <vt:lpstr>PowerPoint 演示文稿</vt:lpstr>
      <vt:lpstr>PowerPoint 演示文稿</vt:lpstr>
      <vt:lpstr>Outliers Handling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- 3Individual : Mobile Price Range PredictionMemberSandeep Salunke </dc:title>
  <dc:creator/>
  <cp:lastModifiedBy>Sandeep Salunke-67</cp:lastModifiedBy>
  <cp:revision>3</cp:revision>
  <dcterms:created xsi:type="dcterms:W3CDTF">2023-03-05T13:32:00Z</dcterms:created>
  <dcterms:modified xsi:type="dcterms:W3CDTF">2023-03-10T06:30:00Z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4C3435C00378406B8649091D52D79E07</vt:lpwstr>
  </property>
  <property fmtid="{D5CDD505-2E9C-101B-9397-08002B2CF9AE}" pid="3" name="KSOProductBuildVer">
    <vt:lpwstr>1033-11.2.0.11486</vt:lpwstr>
  </property>
</Properties>
</file>